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24.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2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6.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1.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1109" r:id="rId2"/>
    <p:sldId id="1088" r:id="rId3"/>
    <p:sldId id="258" r:id="rId4"/>
    <p:sldId id="1099" r:id="rId5"/>
    <p:sldId id="1100" r:id="rId6"/>
    <p:sldId id="1105" r:id="rId7"/>
    <p:sldId id="257" r:id="rId8"/>
    <p:sldId id="1106" r:id="rId9"/>
    <p:sldId id="1107" r:id="rId10"/>
    <p:sldId id="263" r:id="rId11"/>
    <p:sldId id="1110" r:id="rId12"/>
    <p:sldId id="1101" r:id="rId13"/>
    <p:sldId id="1045" r:id="rId14"/>
    <p:sldId id="1048" r:id="rId15"/>
    <p:sldId id="1052" r:id="rId16"/>
    <p:sldId id="1054" r:id="rId17"/>
    <p:sldId id="1080" r:id="rId18"/>
    <p:sldId id="304" r:id="rId19"/>
    <p:sldId id="1108" r:id="rId20"/>
    <p:sldId id="1056" r:id="rId21"/>
    <p:sldId id="1072" r:id="rId22"/>
    <p:sldId id="1073" r:id="rId23"/>
    <p:sldId id="1057" r:id="rId24"/>
    <p:sldId id="1111" r:id="rId25"/>
    <p:sldId id="1075" r:id="rId26"/>
    <p:sldId id="277" r:id="rId27"/>
    <p:sldId id="299" r:id="rId28"/>
    <p:sldId id="327" r:id="rId29"/>
    <p:sldId id="1076" r:id="rId30"/>
    <p:sldId id="1077" r:id="rId31"/>
    <p:sldId id="1115" r:id="rId32"/>
    <p:sldId id="1078" r:id="rId33"/>
    <p:sldId id="1079" r:id="rId34"/>
    <p:sldId id="1082" r:id="rId35"/>
    <p:sldId id="1083" r:id="rId36"/>
    <p:sldId id="1084" r:id="rId37"/>
    <p:sldId id="1085" r:id="rId38"/>
    <p:sldId id="1086" r:id="rId39"/>
    <p:sldId id="1087" r:id="rId40"/>
    <p:sldId id="1060" r:id="rId41"/>
    <p:sldId id="1049" r:id="rId42"/>
    <p:sldId id="1071" r:id="rId43"/>
    <p:sldId id="1074" r:id="rId44"/>
    <p:sldId id="1063" r:id="rId45"/>
    <p:sldId id="1065" r:id="rId46"/>
    <p:sldId id="1089" r:id="rId47"/>
    <p:sldId id="1090" r:id="rId48"/>
    <p:sldId id="1093" r:id="rId49"/>
    <p:sldId id="1094" r:id="rId50"/>
    <p:sldId id="1095" r:id="rId51"/>
    <p:sldId id="1092" r:id="rId52"/>
    <p:sldId id="1096" r:id="rId53"/>
    <p:sldId id="1097" r:id="rId54"/>
    <p:sldId id="1098" r:id="rId55"/>
    <p:sldId id="1112" r:id="rId56"/>
    <p:sldId id="1114" r:id="rId57"/>
    <p:sldId id="1116" r:id="rId58"/>
    <p:sldId id="1113" r:id="rId59"/>
    <p:sldId id="1117" r:id="rId60"/>
    <p:sldId id="1118" r:id="rId61"/>
    <p:sldId id="1121" r:id="rId62"/>
    <p:sldId id="1119" r:id="rId63"/>
    <p:sldId id="1064"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511" autoAdjust="0"/>
  </p:normalViewPr>
  <p:slideViewPr>
    <p:cSldViewPr snapToGrid="0" showGuides="1">
      <p:cViewPr>
        <p:scale>
          <a:sx n="63" d="100"/>
          <a:sy n="63" d="100"/>
        </p:scale>
        <p:origin x="197" y="163"/>
      </p:cViewPr>
      <p:guideLst>
        <p:guide orient="horz" pos="2160"/>
        <p:guide pos="3863"/>
      </p:guideLst>
    </p:cSldViewPr>
  </p:slideViewPr>
  <p:notesTextViewPr>
    <p:cViewPr>
      <p:scale>
        <a:sx n="1" d="1"/>
        <a:sy n="1" d="1"/>
      </p:scale>
      <p:origin x="0" y="0"/>
    </p:cViewPr>
  </p:notesTextViewPr>
  <p:sorterViewPr>
    <p:cViewPr>
      <p:scale>
        <a:sx n="100" d="100"/>
        <a:sy n="100" d="100"/>
      </p:scale>
      <p:origin x="0" y="-1211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PC\Documents\GitHub\Discolog\ToM\compVsMimic_Etude\EtudeFinale\Resultats\JointGain.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testToursParole.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2F-4FE1-94E3-6FEDA94CB3FA}"/>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2F-4FE1-94E3-6FEDA94CB3FA}"/>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2F-4FE1-94E3-6FEDA94CB3FA}"/>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2F-4FE1-94E3-6FEDA94CB3FA}"/>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2F-4FE1-94E3-6FEDA94CB3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2899197783811"/>
          <c:y val="0.18018015165854645"/>
          <c:w val="0.8871186975259493"/>
          <c:h val="0.66722919770163869"/>
        </c:manualLayout>
      </c:layout>
      <c:barChart>
        <c:barDir val="col"/>
        <c:grouping val="clustered"/>
        <c:varyColors val="0"/>
        <c:ser>
          <c:idx val="0"/>
          <c:order val="0"/>
          <c:tx>
            <c:strRef>
              <c:f>Feuil1!$B$1</c:f>
              <c:strCache>
                <c:ptCount val="1"/>
                <c:pt idx="0">
                  <c:v>Comp.</c:v>
                </c:pt>
              </c:strCache>
            </c:strRef>
          </c:tx>
          <c:spPr>
            <a:solidFill>
              <a:srgbClr val="FFC000"/>
            </a:solidFill>
            <a:ln>
              <a:noFill/>
            </a:ln>
            <a:effectLst/>
          </c:spPr>
          <c:invertIfNegative val="0"/>
          <c:errBars>
            <c:errBarType val="both"/>
            <c:errValType val="cust"/>
            <c:noEndCap val="0"/>
            <c:plus>
              <c:numRef>
                <c:f>Feuil1!$B$3</c:f>
                <c:numCache>
                  <c:formatCode>General</c:formatCode>
                  <c:ptCount val="1"/>
                  <c:pt idx="0">
                    <c:v>1.01796</c:v>
                  </c:pt>
                </c:numCache>
              </c:numRef>
            </c:plus>
            <c:minus>
              <c:numRef>
                <c:f>Feuil1!$B$3</c:f>
                <c:numCache>
                  <c:formatCode>General</c:formatCode>
                  <c:ptCount val="1"/>
                  <c:pt idx="0">
                    <c:v>1.01796</c:v>
                  </c:pt>
                </c:numCache>
              </c:numRef>
            </c:minus>
            <c:spPr>
              <a:noFill/>
              <a:ln w="9525" cap="flat" cmpd="sng" algn="ctr">
                <a:solidFill>
                  <a:schemeClr val="tx1">
                    <a:lumMod val="65000"/>
                    <a:lumOff val="35000"/>
                  </a:schemeClr>
                </a:solidFill>
                <a:round/>
              </a:ln>
              <a:effectLst/>
            </c:spPr>
          </c:errBars>
          <c:val>
            <c:numRef>
              <c:f>Feuil1!$B$2</c:f>
              <c:numCache>
                <c:formatCode>General</c:formatCode>
                <c:ptCount val="1"/>
                <c:pt idx="0">
                  <c:v>3.8278690000000002</c:v>
                </c:pt>
              </c:numCache>
            </c:numRef>
          </c:val>
          <c:extLst>
            <c:ext xmlns:c16="http://schemas.microsoft.com/office/drawing/2014/chart" uri="{C3380CC4-5D6E-409C-BE32-E72D297353CC}">
              <c16:uniqueId val="{00000000-4FAA-4946-AEAB-5C1D24C2A7F4}"/>
            </c:ext>
          </c:extLst>
        </c:ser>
        <c:ser>
          <c:idx val="1"/>
          <c:order val="1"/>
          <c:tx>
            <c:strRef>
              <c:f>Feuil1!$C$1</c:f>
              <c:strCache>
                <c:ptCount val="1"/>
                <c:pt idx="0">
                  <c:v>Similar</c:v>
                </c:pt>
              </c:strCache>
            </c:strRef>
          </c:tx>
          <c:spPr>
            <a:solidFill>
              <a:srgbClr val="002060"/>
            </a:solidFill>
            <a:ln>
              <a:noFill/>
            </a:ln>
            <a:effectLst/>
          </c:spPr>
          <c:invertIfNegative val="0"/>
          <c:errBars>
            <c:errBarType val="both"/>
            <c:errValType val="cust"/>
            <c:noEndCap val="0"/>
            <c:plus>
              <c:numRef>
                <c:f>Feuil1!$C$3</c:f>
                <c:numCache>
                  <c:formatCode>General</c:formatCode>
                  <c:ptCount val="1"/>
                  <c:pt idx="0">
                    <c:v>1.0920259999999999</c:v>
                  </c:pt>
                </c:numCache>
              </c:numRef>
            </c:plus>
            <c:minus>
              <c:numRef>
                <c:f>Feuil1!$C$3</c:f>
                <c:numCache>
                  <c:formatCode>General</c:formatCode>
                  <c:ptCount val="1"/>
                  <c:pt idx="0">
                    <c:v>1.0920259999999999</c:v>
                  </c:pt>
                </c:numCache>
              </c:numRef>
            </c:minus>
            <c:spPr>
              <a:noFill/>
              <a:ln w="9525" cap="flat" cmpd="sng" algn="ctr">
                <a:solidFill>
                  <a:schemeClr val="tx1">
                    <a:lumMod val="65000"/>
                    <a:lumOff val="35000"/>
                  </a:schemeClr>
                </a:solidFill>
                <a:round/>
              </a:ln>
              <a:effectLst/>
            </c:spPr>
          </c:errBars>
          <c:val>
            <c:numRef>
              <c:f>Feuil1!$C$2</c:f>
              <c:numCache>
                <c:formatCode>General</c:formatCode>
                <c:ptCount val="1"/>
                <c:pt idx="0">
                  <c:v>3.4590160000000001</c:v>
                </c:pt>
              </c:numCache>
            </c:numRef>
          </c:val>
          <c:extLst>
            <c:ext xmlns:c16="http://schemas.microsoft.com/office/drawing/2014/chart" uri="{C3380CC4-5D6E-409C-BE32-E72D297353CC}">
              <c16:uniqueId val="{00000001-4FAA-4946-AEAB-5C1D24C2A7F4}"/>
            </c:ext>
          </c:extLst>
        </c:ser>
        <c:ser>
          <c:idx val="2"/>
          <c:order val="2"/>
          <c:tx>
            <c:strRef>
              <c:f>Feuil1!$D$1</c:f>
              <c:strCache>
                <c:ptCount val="1"/>
                <c:pt idx="0">
                  <c:v>Neutral</c:v>
                </c:pt>
              </c:strCache>
            </c:strRef>
          </c:tx>
          <c:spPr>
            <a:solidFill>
              <a:schemeClr val="accent3"/>
            </a:solidFill>
            <a:ln>
              <a:noFill/>
            </a:ln>
            <a:effectLst/>
          </c:spPr>
          <c:invertIfNegative val="0"/>
          <c:errBars>
            <c:errBarType val="both"/>
            <c:errValType val="cust"/>
            <c:noEndCap val="0"/>
            <c:plus>
              <c:numRef>
                <c:f>Feuil1!$D$3</c:f>
                <c:numCache>
                  <c:formatCode>General</c:formatCode>
                  <c:ptCount val="1"/>
                  <c:pt idx="0">
                    <c:v>1.025881</c:v>
                  </c:pt>
                </c:numCache>
              </c:numRef>
            </c:plus>
            <c:minus>
              <c:numRef>
                <c:f>Feuil1!$D$3</c:f>
                <c:numCache>
                  <c:formatCode>General</c:formatCode>
                  <c:ptCount val="1"/>
                  <c:pt idx="0">
                    <c:v>1.025881</c:v>
                  </c:pt>
                </c:numCache>
              </c:numRef>
            </c:minus>
            <c:spPr>
              <a:noFill/>
              <a:ln w="9525" cap="flat" cmpd="sng" algn="ctr">
                <a:solidFill>
                  <a:schemeClr val="tx1">
                    <a:lumMod val="65000"/>
                    <a:lumOff val="35000"/>
                  </a:schemeClr>
                </a:solidFill>
                <a:round/>
              </a:ln>
              <a:effectLst/>
            </c:spPr>
          </c:errBars>
          <c:val>
            <c:numRef>
              <c:f>Feuil1!$D$2</c:f>
              <c:numCache>
                <c:formatCode>General</c:formatCode>
                <c:ptCount val="1"/>
                <c:pt idx="0">
                  <c:v>3.8524590000000001</c:v>
                </c:pt>
              </c:numCache>
            </c:numRef>
          </c:val>
          <c:extLst>
            <c:ext xmlns:c16="http://schemas.microsoft.com/office/drawing/2014/chart" uri="{C3380CC4-5D6E-409C-BE32-E72D297353CC}">
              <c16:uniqueId val="{00000002-4FAA-4946-AEAB-5C1D24C2A7F4}"/>
            </c:ext>
          </c:extLst>
        </c:ser>
        <c:dLbls>
          <c:showLegendKey val="0"/>
          <c:showVal val="0"/>
          <c:showCatName val="0"/>
          <c:showSerName val="0"/>
          <c:showPercent val="0"/>
          <c:showBubbleSize val="0"/>
        </c:dLbls>
        <c:gapWidth val="219"/>
        <c:overlap val="-27"/>
        <c:axId val="684111864"/>
        <c:axId val="684104976"/>
      </c:barChart>
      <c:catAx>
        <c:axId val="684111864"/>
        <c:scaling>
          <c:orientation val="minMax"/>
        </c:scaling>
        <c:delete val="1"/>
        <c:axPos val="b"/>
        <c:numFmt formatCode="General" sourceLinked="1"/>
        <c:majorTickMark val="none"/>
        <c:minorTickMark val="none"/>
        <c:tickLblPos val="nextTo"/>
        <c:crossAx val="684104976"/>
        <c:crosses val="autoZero"/>
        <c:auto val="1"/>
        <c:lblAlgn val="ctr"/>
        <c:lblOffset val="100"/>
        <c:noMultiLvlLbl val="0"/>
      </c:catAx>
      <c:valAx>
        <c:axId val="6841049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err="1"/>
                  <a:t>Appreciation</a:t>
                </a:r>
                <a:r>
                  <a:rPr lang="fr-FR" sz="2400" b="1" dirty="0"/>
                  <a:t> scores</a:t>
                </a:r>
              </a:p>
            </c:rich>
          </c:tx>
          <c:layout>
            <c:manualLayout>
              <c:xMode val="edge"/>
              <c:yMode val="edge"/>
              <c:x val="2.0696965518868338E-2"/>
              <c:y val="0.241194142656670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11864"/>
        <c:crosses val="autoZero"/>
        <c:crossBetween val="between"/>
        <c:majorUnit val="1"/>
      </c:valAx>
      <c:spPr>
        <a:noFill/>
        <a:ln>
          <a:noFill/>
        </a:ln>
        <a:effectLst/>
      </c:spPr>
    </c:plotArea>
    <c:legend>
      <c:legendPos val="b"/>
      <c:layout>
        <c:manualLayout>
          <c:xMode val="edge"/>
          <c:yMode val="edge"/>
          <c:x val="0.2597179796402686"/>
          <c:y val="0.89409668403910125"/>
          <c:w val="0.54910498687664044"/>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65D-40FE-9EDA-FB23C467140D}"/>
              </c:ext>
            </c:extLst>
          </c:dPt>
          <c:dPt>
            <c:idx val="1"/>
            <c:bubble3D val="0"/>
            <c:spPr>
              <a:solidFill>
                <a:schemeClr val="accent5"/>
              </a:solidFill>
              <a:ln w="19050">
                <a:noFill/>
              </a:ln>
              <a:effectLst/>
            </c:spPr>
            <c:extLst>
              <c:ext xmlns:c16="http://schemas.microsoft.com/office/drawing/2014/chart" uri="{C3380CC4-5D6E-409C-BE32-E72D297353CC}">
                <c16:uniqueId val="{00000003-965D-40FE-9EDA-FB23C467140D}"/>
              </c:ext>
            </c:extLst>
          </c:dPt>
          <c:dPt>
            <c:idx val="2"/>
            <c:bubble3D val="0"/>
            <c:spPr>
              <a:solidFill>
                <a:schemeClr val="accent4"/>
              </a:solidFill>
              <a:ln w="19050">
                <a:noFill/>
              </a:ln>
              <a:effectLst/>
            </c:spPr>
            <c:extLst>
              <c:ext xmlns:c16="http://schemas.microsoft.com/office/drawing/2014/chart" uri="{C3380CC4-5D6E-409C-BE32-E72D297353CC}">
                <c16:uniqueId val="{00000005-965D-40FE-9EDA-FB23C467140D}"/>
              </c:ext>
            </c:extLst>
          </c:dPt>
          <c:dPt>
            <c:idx val="3"/>
            <c:bubble3D val="0"/>
            <c:spPr>
              <a:solidFill>
                <a:schemeClr val="accent3"/>
              </a:solidFill>
              <a:ln w="19050">
                <a:noFill/>
              </a:ln>
              <a:effectLst/>
            </c:spPr>
            <c:extLst>
              <c:ext xmlns:c16="http://schemas.microsoft.com/office/drawing/2014/chart" uri="{C3380CC4-5D6E-409C-BE32-E72D297353CC}">
                <c16:uniqueId val="{00000007-965D-40FE-9EDA-FB23C467140D}"/>
              </c:ext>
            </c:extLst>
          </c:dPt>
          <c:dPt>
            <c:idx val="4"/>
            <c:bubble3D val="0"/>
            <c:spPr>
              <a:solidFill>
                <a:srgbClr val="002060"/>
              </a:solidFill>
              <a:ln w="19050">
                <a:noFill/>
              </a:ln>
              <a:effectLst/>
            </c:spPr>
            <c:extLst>
              <c:ext xmlns:c16="http://schemas.microsoft.com/office/drawing/2014/chart" uri="{C3380CC4-5D6E-409C-BE32-E72D297353CC}">
                <c16:uniqueId val="{00000009-965D-40FE-9EDA-FB23C467140D}"/>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65D-40FE-9EDA-FB23C467140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solidFill>
              <a:srgbClr val="002060"/>
            </a:solidFill>
            <a:ln>
              <a:solidFill>
                <a:srgbClr val="002060"/>
              </a:solidFill>
            </a:ln>
          </c:spPr>
          <c:dPt>
            <c:idx val="0"/>
            <c:bubble3D val="0"/>
            <c:spPr>
              <a:solidFill>
                <a:srgbClr val="002060"/>
              </a:solidFill>
              <a:ln w="19050">
                <a:solidFill>
                  <a:srgbClr val="002060"/>
                </a:solidFill>
              </a:ln>
              <a:effectLst/>
            </c:spPr>
            <c:extLst>
              <c:ext xmlns:c16="http://schemas.microsoft.com/office/drawing/2014/chart" uri="{C3380CC4-5D6E-409C-BE32-E72D297353CC}">
                <c16:uniqueId val="{00000001-3F98-4F21-A741-04A4365D0AE8}"/>
              </c:ext>
            </c:extLst>
          </c:dPt>
          <c:dPt>
            <c:idx val="1"/>
            <c:bubble3D val="0"/>
            <c:spPr>
              <a:solidFill>
                <a:srgbClr val="002060"/>
              </a:solidFill>
              <a:ln w="19050">
                <a:solidFill>
                  <a:srgbClr val="002060"/>
                </a:solidFill>
              </a:ln>
              <a:effectLst/>
            </c:spPr>
            <c:extLst>
              <c:ext xmlns:c16="http://schemas.microsoft.com/office/drawing/2014/chart" uri="{C3380CC4-5D6E-409C-BE32-E72D297353CC}">
                <c16:uniqueId val="{00000003-3F98-4F21-A741-04A4365D0AE8}"/>
              </c:ext>
            </c:extLst>
          </c:dPt>
          <c:dPt>
            <c:idx val="2"/>
            <c:bubble3D val="0"/>
            <c:spPr>
              <a:solidFill>
                <a:srgbClr val="002060"/>
              </a:solidFill>
              <a:ln w="19050">
                <a:solidFill>
                  <a:srgbClr val="002060"/>
                </a:solidFill>
              </a:ln>
              <a:effectLst/>
            </c:spPr>
            <c:extLst>
              <c:ext xmlns:c16="http://schemas.microsoft.com/office/drawing/2014/chart" uri="{C3380CC4-5D6E-409C-BE32-E72D297353CC}">
                <c16:uniqueId val="{00000005-3F98-4F21-A741-04A4365D0AE8}"/>
              </c:ext>
            </c:extLst>
          </c:dPt>
          <c:dPt>
            <c:idx val="3"/>
            <c:bubble3D val="0"/>
            <c:spPr>
              <a:solidFill>
                <a:schemeClr val="tx2">
                  <a:lumMod val="20000"/>
                  <a:lumOff val="80000"/>
                </a:schemeClr>
              </a:solidFill>
              <a:ln w="19050">
                <a:noFill/>
              </a:ln>
              <a:effectLst/>
            </c:spPr>
            <c:extLst>
              <c:ext xmlns:c16="http://schemas.microsoft.com/office/drawing/2014/chart" uri="{C3380CC4-5D6E-409C-BE32-E72D297353CC}">
                <c16:uniqueId val="{00000007-3F98-4F21-A741-04A4365D0A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F98-4F21-A741-04A4365D0A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spPr>
            <a:solidFill>
              <a:srgbClr val="FFC000"/>
            </a:solidFill>
            <a:ln>
              <a:noFill/>
            </a:ln>
          </c:spPr>
          <c:dPt>
            <c:idx val="0"/>
            <c:bubble3D val="0"/>
            <c:spPr>
              <a:solidFill>
                <a:srgbClr val="FFC000"/>
              </a:solidFill>
              <a:ln w="19050">
                <a:noFill/>
              </a:ln>
              <a:effectLst/>
            </c:spPr>
            <c:extLst>
              <c:ext xmlns:c16="http://schemas.microsoft.com/office/drawing/2014/chart" uri="{C3380CC4-5D6E-409C-BE32-E72D297353CC}">
                <c16:uniqueId val="{00000001-30A5-493C-A706-8CECB465A6C0}"/>
              </c:ext>
            </c:extLst>
          </c:dPt>
          <c:dPt>
            <c:idx val="1"/>
            <c:bubble3D val="0"/>
            <c:spPr>
              <a:solidFill>
                <a:srgbClr val="FFC000"/>
              </a:solidFill>
              <a:ln w="19050">
                <a:noFill/>
              </a:ln>
              <a:effectLst/>
            </c:spPr>
            <c:extLst>
              <c:ext xmlns:c16="http://schemas.microsoft.com/office/drawing/2014/chart" uri="{C3380CC4-5D6E-409C-BE32-E72D297353CC}">
                <c16:uniqueId val="{00000003-30A5-493C-A706-8CECB465A6C0}"/>
              </c:ext>
            </c:extLst>
          </c:dPt>
          <c:dPt>
            <c:idx val="2"/>
            <c:bubble3D val="0"/>
            <c:spPr>
              <a:solidFill>
                <a:srgbClr val="FFC000"/>
              </a:solidFill>
              <a:ln w="19050">
                <a:noFill/>
              </a:ln>
              <a:effectLst/>
            </c:spPr>
            <c:extLst>
              <c:ext xmlns:c16="http://schemas.microsoft.com/office/drawing/2014/chart" uri="{C3380CC4-5D6E-409C-BE32-E72D297353CC}">
                <c16:uniqueId val="{00000005-30A5-493C-A706-8CECB465A6C0}"/>
              </c:ext>
            </c:extLst>
          </c:dPt>
          <c:dPt>
            <c:idx val="3"/>
            <c:bubble3D val="0"/>
            <c:spPr>
              <a:solidFill>
                <a:srgbClr val="FFC000"/>
              </a:solidFill>
              <a:ln w="19050">
                <a:noFill/>
              </a:ln>
              <a:effectLst/>
            </c:spPr>
            <c:extLst>
              <c:ext xmlns:c16="http://schemas.microsoft.com/office/drawing/2014/chart" uri="{C3380CC4-5D6E-409C-BE32-E72D297353CC}">
                <c16:uniqueId val="{00000007-30A5-493C-A706-8CECB465A6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0A5-493C-A706-8CECB465A6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34F5-4EDA-94FC-AC53DB6F8D71}"/>
              </c:ext>
            </c:extLst>
          </c:dPt>
          <c:dPt>
            <c:idx val="1"/>
            <c:bubble3D val="0"/>
            <c:spPr>
              <a:solidFill>
                <a:schemeClr val="accent2"/>
              </a:solidFill>
              <a:ln w="19050">
                <a:noFill/>
              </a:ln>
              <a:effectLst/>
            </c:spPr>
            <c:extLst>
              <c:ext xmlns:c16="http://schemas.microsoft.com/office/drawing/2014/chart" uri="{C3380CC4-5D6E-409C-BE32-E72D297353CC}">
                <c16:uniqueId val="{00000003-34F5-4EDA-94FC-AC53DB6F8D71}"/>
              </c:ext>
            </c:extLst>
          </c:dPt>
          <c:dPt>
            <c:idx val="2"/>
            <c:bubble3D val="0"/>
            <c:spPr>
              <a:solidFill>
                <a:schemeClr val="accent2"/>
              </a:solidFill>
              <a:ln w="19050">
                <a:noFill/>
              </a:ln>
              <a:effectLst/>
            </c:spPr>
            <c:extLst>
              <c:ext xmlns:c16="http://schemas.microsoft.com/office/drawing/2014/chart" uri="{C3380CC4-5D6E-409C-BE32-E72D297353CC}">
                <c16:uniqueId val="{00000005-34F5-4EDA-94FC-AC53DB6F8D71}"/>
              </c:ext>
            </c:extLst>
          </c:dPt>
          <c:dPt>
            <c:idx val="3"/>
            <c:bubble3D val="0"/>
            <c:spPr>
              <a:solidFill>
                <a:schemeClr val="accent2"/>
              </a:solidFill>
              <a:ln w="19050">
                <a:noFill/>
              </a:ln>
              <a:effectLst/>
            </c:spPr>
            <c:extLst>
              <c:ext xmlns:c16="http://schemas.microsoft.com/office/drawing/2014/chart" uri="{C3380CC4-5D6E-409C-BE32-E72D297353CC}">
                <c16:uniqueId val="{00000007-34F5-4EDA-94FC-AC53DB6F8D7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4F5-4EDA-94FC-AC53DB6F8D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BBDC-4958-8184-542087BF361F}"/>
              </c:ext>
            </c:extLst>
          </c:dPt>
          <c:dPt>
            <c:idx val="1"/>
            <c:bubble3D val="0"/>
            <c:spPr>
              <a:solidFill>
                <a:schemeClr val="accent3"/>
              </a:solidFill>
              <a:ln w="19050">
                <a:noFill/>
              </a:ln>
              <a:effectLst/>
            </c:spPr>
            <c:extLst>
              <c:ext xmlns:c16="http://schemas.microsoft.com/office/drawing/2014/chart" uri="{C3380CC4-5D6E-409C-BE32-E72D297353CC}">
                <c16:uniqueId val="{00000003-BBDC-4958-8184-542087BF361F}"/>
              </c:ext>
            </c:extLst>
          </c:dPt>
          <c:dPt>
            <c:idx val="2"/>
            <c:bubble3D val="0"/>
            <c:spPr>
              <a:solidFill>
                <a:schemeClr val="accent3">
                  <a:lumMod val="20000"/>
                  <a:lumOff val="80000"/>
                </a:schemeClr>
              </a:solidFill>
              <a:ln w="19050">
                <a:noFill/>
              </a:ln>
              <a:effectLst/>
            </c:spPr>
            <c:extLst>
              <c:ext xmlns:c16="http://schemas.microsoft.com/office/drawing/2014/chart" uri="{C3380CC4-5D6E-409C-BE32-E72D297353CC}">
                <c16:uniqueId val="{00000005-BBDC-4958-8184-542087BF361F}"/>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BBDC-4958-8184-542087BF361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BDC-4958-8184-542087BF36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chemeClr val="accent5"/>
            </a:solidFill>
            <a:ln>
              <a:noFill/>
            </a:ln>
          </c:spPr>
          <c:dPt>
            <c:idx val="0"/>
            <c:bubble3D val="0"/>
            <c:spPr>
              <a:solidFill>
                <a:schemeClr val="accent5"/>
              </a:solidFill>
              <a:ln w="19050">
                <a:noFill/>
              </a:ln>
              <a:effectLst/>
            </c:spPr>
            <c:extLst>
              <c:ext xmlns:c16="http://schemas.microsoft.com/office/drawing/2014/chart" uri="{C3380CC4-5D6E-409C-BE32-E72D297353CC}">
                <c16:uniqueId val="{00000001-F98E-4DF4-B75B-A1DA9A931F61}"/>
              </c:ext>
            </c:extLst>
          </c:dPt>
          <c:dPt>
            <c:idx val="1"/>
            <c:bubble3D val="0"/>
            <c:spPr>
              <a:solidFill>
                <a:schemeClr val="accent5"/>
              </a:solidFill>
              <a:ln w="19050">
                <a:noFill/>
              </a:ln>
              <a:effectLst/>
            </c:spPr>
            <c:extLst>
              <c:ext xmlns:c16="http://schemas.microsoft.com/office/drawing/2014/chart" uri="{C3380CC4-5D6E-409C-BE32-E72D297353CC}">
                <c16:uniqueId val="{00000003-F98E-4DF4-B75B-A1DA9A931F61}"/>
              </c:ext>
            </c:extLst>
          </c:dPt>
          <c:dPt>
            <c:idx val="2"/>
            <c:bubble3D val="0"/>
            <c:spPr>
              <a:solidFill>
                <a:schemeClr val="accent5"/>
              </a:solidFill>
              <a:ln w="19050">
                <a:noFill/>
              </a:ln>
              <a:effectLst/>
            </c:spPr>
            <c:extLst>
              <c:ext xmlns:c16="http://schemas.microsoft.com/office/drawing/2014/chart" uri="{C3380CC4-5D6E-409C-BE32-E72D297353CC}">
                <c16:uniqueId val="{00000005-F98E-4DF4-B75B-A1DA9A931F61}"/>
              </c:ext>
            </c:extLst>
          </c:dPt>
          <c:dPt>
            <c:idx val="3"/>
            <c:bubble3D val="0"/>
            <c:spPr>
              <a:solidFill>
                <a:schemeClr val="accent5"/>
              </a:solidFill>
              <a:ln w="19050">
                <a:noFill/>
              </a:ln>
              <a:effectLst/>
            </c:spPr>
            <c:extLst>
              <c:ext xmlns:c16="http://schemas.microsoft.com/office/drawing/2014/chart" uri="{C3380CC4-5D6E-409C-BE32-E72D297353CC}">
                <c16:uniqueId val="{00000007-F98E-4DF4-B75B-A1DA9A931F6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98E-4DF4-B75B-A1DA9A931F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Agent</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D1 </c:v>
                </c:pt>
                <c:pt idx="1">
                  <c:v>D2 </c:v>
                </c:pt>
                <c:pt idx="2">
                  <c:v>D3 </c:v>
                </c:pt>
                <c:pt idx="3">
                  <c:v>D4 </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Participant</c:v>
          </c:tx>
          <c:spPr>
            <a:solidFill>
              <a:schemeClr val="accent6"/>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ser>
          <c:idx val="5"/>
          <c:order val="5"/>
          <c:tx>
            <c:v>bar3</c:v>
          </c:tx>
          <c:spPr>
            <a:ln w="19050" cap="rnd" cmpd="sng" algn="ctr">
              <a:solidFill>
                <a:schemeClr val="tx1"/>
              </a:solidFill>
              <a:prstDash val="solid"/>
              <a:round/>
            </a:ln>
            <a:effectLst/>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Score behaviors</a:t>
                </a:r>
                <a:r>
                  <a:rPr lang="en-US" sz="2400" baseline="0" dirty="0"/>
                  <a:t> of dominance</a:t>
                </a:r>
                <a:endParaRPr lang="en-US" sz="2400" dirty="0"/>
              </a:p>
            </c:rich>
          </c:tx>
          <c:layout>
            <c:manualLayout>
              <c:xMode val="edge"/>
              <c:yMode val="edge"/>
              <c:x val="2.7142830129408709E-2"/>
              <c:y val="0.1796154161294078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Agent</c:v>
          </c:tx>
          <c:spPr>
            <a:solidFill>
              <a:srgbClr val="44546A">
                <a:lumMod val="50000"/>
              </a:srgbClr>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D1 </c:v>
                </c:pt>
                <c:pt idx="1">
                  <c:v>D2 </c:v>
                </c:pt>
                <c:pt idx="2">
                  <c:v>D3 </c:v>
                </c:pt>
                <c:pt idx="3">
                  <c:v>D4 </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Participant</c:v>
          </c:tx>
          <c:spPr>
            <a:solidFill>
              <a:srgbClr val="70AD47"/>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2274-41A4-9701-6CB6C7FABCA5}"/>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2274-41A4-9701-6CB6C7FABCA5}"/>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2274-41A4-9701-6CB6C7FABCA5}"/>
            </c:ext>
          </c:extLst>
        </c:ser>
        <c:ser>
          <c:idx val="5"/>
          <c:order val="5"/>
          <c:tx>
            <c:v>bar3</c:v>
          </c:tx>
          <c:spPr>
            <a:ln w="25400">
              <a:solidFill>
                <a:schemeClr val="tx1"/>
              </a:solidFill>
            </a:ln>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2274-41A4-9701-6CB6C7FABCA5}"/>
            </c:ext>
          </c:extLst>
        </c:ser>
        <c:dLbls>
          <c:showLegendKey val="0"/>
          <c:showVal val="0"/>
          <c:showCatName val="0"/>
          <c:showSerName val="0"/>
          <c:showPercent val="0"/>
          <c:showBubbleSize val="0"/>
        </c:dLbls>
        <c:axId val="89699328"/>
        <c:axId val="572827328"/>
      </c:scatterChart>
      <c:catAx>
        <c:axId val="89699328"/>
        <c:scaling>
          <c:orientation val="minMax"/>
        </c:scaling>
        <c:delete val="0"/>
        <c:axPos val="b"/>
        <c:numFmt formatCode="General" sourceLinked="0"/>
        <c:majorTickMark val="none"/>
        <c:minorTickMark val="none"/>
        <c:tickLblPos val="nextTo"/>
        <c:txPr>
          <a:bodyPr/>
          <a:lstStyle/>
          <a:p>
            <a:pPr>
              <a:defRPr sz="18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000" b="1" i="0" kern="1200" baseline="0" dirty="0">
                    <a:solidFill>
                      <a:srgbClr val="000000"/>
                    </a:solidFill>
                    <a:effectLst/>
                  </a:rPr>
                  <a:t>Score behaviors of dominance</a:t>
                </a:r>
                <a:endParaRPr lang="fr-FR" sz="2000" dirty="0">
                  <a:effectLst/>
                </a:endParaRPr>
              </a:p>
            </c:rich>
          </c:tx>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legendEntry>
        <c:idx val="2"/>
        <c:delete val="1"/>
      </c:legendEntry>
      <c:legendEntry>
        <c:idx val="3"/>
        <c:delete val="1"/>
      </c:legendEntry>
      <c:legendEntry>
        <c:idx val="4"/>
        <c:delete val="1"/>
      </c:legendEntry>
      <c:legendEntry>
        <c:idx val="5"/>
        <c:delete val="1"/>
      </c:legendEntry>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Agent</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D1 </c:v>
                </c:pt>
                <c:pt idx="1">
                  <c:v>D2 </c:v>
                </c:pt>
                <c:pt idx="2">
                  <c:v>D3 </c:v>
                </c:pt>
                <c:pt idx="3">
                  <c:v>D4 </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Participant</c:v>
          </c:tx>
          <c:spPr>
            <a:solidFill>
              <a:srgbClr val="70AD47"/>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ser>
          <c:idx val="5"/>
          <c:order val="5"/>
          <c:tx>
            <c:v>bar3</c:v>
          </c:tx>
          <c:spPr>
            <a:ln w="25400">
              <a:solidFill>
                <a:schemeClr val="tx1"/>
              </a:solidFill>
            </a:ln>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18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Score behaviors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egendEntry>
        <c:idx val="5"/>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Satisfaction </c:v>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A-E7A1-456C-8674-DB7C8C12F211}"/>
              </c:ext>
            </c:extLst>
          </c:dPt>
          <c:dPt>
            <c:idx val="1"/>
            <c:invertIfNegative val="0"/>
            <c:bubble3D val="0"/>
            <c:spPr>
              <a:solidFill>
                <a:srgbClr val="00206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[JointGain.xlsx]perceptifs!$A$6,[JointGain.xlsx]perceptifs!$C$6,[JointGain.xlsx]perceptifs!$E$6</c:f>
                <c:numCache>
                  <c:formatCode>General</c:formatCode>
                  <c:ptCount val="3"/>
                  <c:pt idx="0">
                    <c:v>0.72164051114277472</c:v>
                  </c:pt>
                  <c:pt idx="1">
                    <c:v>0.74069823800345425</c:v>
                  </c:pt>
                  <c:pt idx="2">
                    <c:v>0.67386820718575124</c:v>
                  </c:pt>
                </c:numCache>
              </c:numRef>
            </c:plus>
            <c:minus>
              <c:numRef>
                <c:f>[JointGain.xlsx]perceptifs!$A$6,[JointGain.xlsx]perceptifs!$C$6,[JointGain.xlsx]perceptifs!$E$6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ltHorz">
              <a:fgClr>
                <a:schemeClr val="accent6"/>
              </a:fgClr>
              <a:bgClr>
                <a:schemeClr val="bg1"/>
              </a:bgClr>
            </a:pattFill>
            <a:ln>
              <a:noFill/>
            </a:ln>
            <a:effectLst/>
          </c:spPr>
          <c:invertIfNegative val="0"/>
          <c:dPt>
            <c:idx val="0"/>
            <c:invertIfNegative val="0"/>
            <c:bubble3D val="0"/>
            <c:spPr>
              <a:pattFill prst="ltHorz">
                <a:fgClr>
                  <a:srgbClr val="FFC000"/>
                </a:fgClr>
                <a:bgClr>
                  <a:sysClr val="window" lastClr="FFFFFF"/>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ltHorz">
                <a:fgClr>
                  <a:srgbClr val="002060"/>
                </a:fgClr>
                <a:bgClr>
                  <a:sysClr val="window" lastClr="FFFFFF"/>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ltHorz">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[JointGain.xlsx]perceptifs!$B$6,[JointGain.xlsx]perceptifs!$D$6,[JointGain.xlsx]perceptifs!$F$6</c:f>
                <c:numCache>
                  <c:formatCode>General</c:formatCode>
                  <c:ptCount val="3"/>
                  <c:pt idx="0">
                    <c:v>0.9504097477007426</c:v>
                  </c:pt>
                  <c:pt idx="1">
                    <c:v>1.0674007037167828</c:v>
                  </c:pt>
                  <c:pt idx="2">
                    <c:v>0.98624418661324253</c:v>
                  </c:pt>
                </c:numCache>
              </c:numRef>
            </c:plus>
            <c:minus>
              <c:numRef>
                <c:f>[JointGain.xlsx]perceptifs!$B$6,[JointGain.xlsx]perceptifs!$D$6,[JointGain.xlsx]perceptifs!$F$6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367597613E-2"/>
              <c:y val="0.1262954906044612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Neutre</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8381452318461"/>
          <c:y val="0.22263888888888889"/>
          <c:w val="0.84396062992125986"/>
          <c:h val="0.62053186060075816"/>
        </c:manualLayout>
      </c:layout>
      <c:barChart>
        <c:barDir val="col"/>
        <c:grouping val="clustered"/>
        <c:varyColors val="0"/>
        <c:ser>
          <c:idx val="0"/>
          <c:order val="0"/>
          <c:tx>
            <c:strRef>
              <c:f>tourParole!$G$1</c:f>
              <c:strCache>
                <c:ptCount val="1"/>
                <c:pt idx="0">
                  <c:v>Comp.</c:v>
                </c:pt>
              </c:strCache>
            </c:strRef>
          </c:tx>
          <c:spPr>
            <a:solidFill>
              <a:schemeClr val="accent4"/>
            </a:solidFill>
            <a:ln>
              <a:noFill/>
            </a:ln>
            <a:effectLst/>
          </c:spPr>
          <c:invertIfNegative val="0"/>
          <c:errBars>
            <c:errBarType val="both"/>
            <c:errValType val="cust"/>
            <c:noEndCap val="0"/>
            <c:plus>
              <c:numRef>
                <c:f>tourParole!$G$3</c:f>
                <c:numCache>
                  <c:formatCode>General</c:formatCode>
                  <c:ptCount val="1"/>
                  <c:pt idx="0">
                    <c:v>7.3615266481942845</c:v>
                  </c:pt>
                </c:numCache>
              </c:numRef>
            </c:plus>
            <c:minus>
              <c:numRef>
                <c:f>tourParole!$G$3</c:f>
                <c:numCache>
                  <c:formatCode>General</c:formatCode>
                  <c:ptCount val="1"/>
                  <c:pt idx="0">
                    <c:v>7.3615266481942845</c:v>
                  </c:pt>
                </c:numCache>
              </c:numRef>
            </c:minus>
            <c:spPr>
              <a:noFill/>
              <a:ln w="9525" cap="flat" cmpd="sng" algn="ctr">
                <a:solidFill>
                  <a:schemeClr val="tx1">
                    <a:lumMod val="65000"/>
                    <a:lumOff val="35000"/>
                  </a:schemeClr>
                </a:solidFill>
                <a:round/>
              </a:ln>
              <a:effectLst/>
            </c:spPr>
          </c:errBars>
          <c:val>
            <c:numRef>
              <c:f>tourParole!$G$2</c:f>
              <c:numCache>
                <c:formatCode>General</c:formatCode>
                <c:ptCount val="1"/>
                <c:pt idx="0">
                  <c:v>16.484848484848484</c:v>
                </c:pt>
              </c:numCache>
            </c:numRef>
          </c:val>
          <c:extLst>
            <c:ext xmlns:c16="http://schemas.microsoft.com/office/drawing/2014/chart" uri="{C3380CC4-5D6E-409C-BE32-E72D297353CC}">
              <c16:uniqueId val="{00000000-4E8F-49BD-BC50-64A6C74F6BB8}"/>
            </c:ext>
          </c:extLst>
        </c:ser>
        <c:ser>
          <c:idx val="1"/>
          <c:order val="1"/>
          <c:tx>
            <c:strRef>
              <c:f>tourParole!$H$1</c:f>
              <c:strCache>
                <c:ptCount val="1"/>
                <c:pt idx="0">
                  <c:v>Similar</c:v>
                </c:pt>
              </c:strCache>
            </c:strRef>
          </c:tx>
          <c:spPr>
            <a:solidFill>
              <a:srgbClr val="002060"/>
            </a:solidFill>
            <a:ln>
              <a:noFill/>
            </a:ln>
            <a:effectLst/>
          </c:spPr>
          <c:invertIfNegative val="0"/>
          <c:errBars>
            <c:errBarType val="both"/>
            <c:errValType val="cust"/>
            <c:noEndCap val="0"/>
            <c:plus>
              <c:numRef>
                <c:f>tourParole!$H$3</c:f>
                <c:numCache>
                  <c:formatCode>General</c:formatCode>
                  <c:ptCount val="1"/>
                  <c:pt idx="0">
                    <c:v>6.9104157728638986</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val>
            <c:numRef>
              <c:f>tourParole!$H$2</c:f>
              <c:numCache>
                <c:formatCode>General</c:formatCode>
                <c:ptCount val="1"/>
                <c:pt idx="0">
                  <c:v>20</c:v>
                </c:pt>
              </c:numCache>
            </c:numRef>
          </c:val>
          <c:extLst>
            <c:ext xmlns:c16="http://schemas.microsoft.com/office/drawing/2014/chart" uri="{C3380CC4-5D6E-409C-BE32-E72D297353CC}">
              <c16:uniqueId val="{00000001-4E8F-49BD-BC50-64A6C74F6BB8}"/>
            </c:ext>
          </c:extLst>
        </c:ser>
        <c:ser>
          <c:idx val="2"/>
          <c:order val="2"/>
          <c:tx>
            <c:strRef>
              <c:f>tourParole!$I$1</c:f>
              <c:strCache>
                <c:ptCount val="1"/>
                <c:pt idx="0">
                  <c:v>Neutral</c:v>
                </c:pt>
              </c:strCache>
            </c:strRef>
          </c:tx>
          <c:spPr>
            <a:solidFill>
              <a:schemeClr val="accent3"/>
            </a:solidFill>
            <a:ln>
              <a:noFill/>
            </a:ln>
            <a:effectLst/>
          </c:spPr>
          <c:invertIfNegative val="0"/>
          <c:errBars>
            <c:errBarType val="both"/>
            <c:errValType val="cust"/>
            <c:noEndCap val="0"/>
            <c:plus>
              <c:numRef>
                <c:f>tourParole!$I$3</c:f>
                <c:numCache>
                  <c:formatCode>General</c:formatCode>
                  <c:ptCount val="1"/>
                  <c:pt idx="0">
                    <c:v>5.5720748961243016</c:v>
                  </c:pt>
                </c:numCache>
              </c:numRef>
            </c:plus>
            <c:minus>
              <c:numRef>
                <c:f>tourParole!$I$3</c:f>
                <c:numCache>
                  <c:formatCode>General</c:formatCode>
                  <c:ptCount val="1"/>
                  <c:pt idx="0">
                    <c:v>5.5720748961243016</c:v>
                  </c:pt>
                </c:numCache>
              </c:numRef>
            </c:minus>
            <c:spPr>
              <a:noFill/>
              <a:ln w="9525" cap="flat" cmpd="sng" algn="ctr">
                <a:solidFill>
                  <a:schemeClr val="tx1">
                    <a:lumMod val="65000"/>
                    <a:lumOff val="35000"/>
                  </a:schemeClr>
                </a:solidFill>
                <a:round/>
              </a:ln>
              <a:effectLst/>
            </c:spPr>
          </c:errBars>
          <c:val>
            <c:numRef>
              <c:f>tourParole!$I$2</c:f>
              <c:numCache>
                <c:formatCode>General</c:formatCode>
                <c:ptCount val="1"/>
                <c:pt idx="0">
                  <c:v>15.242424242424242</c:v>
                </c:pt>
              </c:numCache>
            </c:numRef>
          </c:val>
          <c:extLst>
            <c:ext xmlns:c16="http://schemas.microsoft.com/office/drawing/2014/chart" uri="{C3380CC4-5D6E-409C-BE32-E72D297353CC}">
              <c16:uniqueId val="{00000002-4E8F-49BD-BC50-64A6C74F6BB8}"/>
            </c:ext>
          </c:extLst>
        </c:ser>
        <c:dLbls>
          <c:showLegendKey val="0"/>
          <c:showVal val="0"/>
          <c:showCatName val="0"/>
          <c:showSerName val="0"/>
          <c:showPercent val="0"/>
          <c:showBubbleSize val="0"/>
        </c:dLbls>
        <c:gapWidth val="219"/>
        <c:overlap val="-27"/>
        <c:axId val="684103008"/>
        <c:axId val="684106616"/>
      </c:barChart>
      <c:catAx>
        <c:axId val="684103008"/>
        <c:scaling>
          <c:orientation val="minMax"/>
        </c:scaling>
        <c:delete val="1"/>
        <c:axPos val="b"/>
        <c:numFmt formatCode="General" sourceLinked="1"/>
        <c:majorTickMark val="none"/>
        <c:minorTickMark val="none"/>
        <c:tickLblPos val="nextTo"/>
        <c:crossAx val="684106616"/>
        <c:crosses val="autoZero"/>
        <c:auto val="1"/>
        <c:lblAlgn val="ctr"/>
        <c:lblOffset val="100"/>
        <c:noMultiLvlLbl val="0"/>
      </c:catAx>
      <c:valAx>
        <c:axId val="684106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Mean</a:t>
                </a:r>
                <a:r>
                  <a:rPr lang="fr-FR" sz="2400" b="1" baseline="0" dirty="0"/>
                  <a:t> Nb </a:t>
                </a:r>
                <a:r>
                  <a:rPr lang="fr-FR" sz="2400" b="1" baseline="0" dirty="0" err="1"/>
                  <a:t>Utterances</a:t>
                </a:r>
                <a:endParaRPr lang="fr-FR" sz="2400" b="1" dirty="0"/>
              </a:p>
            </c:rich>
          </c:tx>
          <c:layout>
            <c:manualLayout>
              <c:xMode val="edge"/>
              <c:yMode val="edge"/>
              <c:x val="2.9702934860415177E-2"/>
              <c:y val="0.2819807545440659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03008"/>
        <c:crosses val="autoZero"/>
        <c:crossBetween val="between"/>
      </c:valAx>
      <c:spPr>
        <a:noFill/>
        <a:ln>
          <a:noFill/>
        </a:ln>
        <a:effectLst/>
      </c:spPr>
    </c:plotArea>
    <c:legend>
      <c:legendPos val="b"/>
      <c:layout>
        <c:manualLayout>
          <c:xMode val="edge"/>
          <c:yMode val="edge"/>
          <c:x val="0.26786842589872045"/>
          <c:y val="0.91043665412636632"/>
          <c:w val="0.54519933822341327"/>
          <c:h val="6.952411157750983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07745456140514"/>
          <c:y val="0.22483032186604271"/>
          <c:w val="0.85662729658792647"/>
          <c:h val="0.62053186060075816"/>
        </c:manualLayout>
      </c:layout>
      <c:barChart>
        <c:barDir val="col"/>
        <c:grouping val="clustered"/>
        <c:varyColors val="0"/>
        <c:ser>
          <c:idx val="0"/>
          <c:order val="0"/>
          <c:tx>
            <c:strRef>
              <c:f>Feuil1!$B$40</c:f>
              <c:strCache>
                <c:ptCount val="1"/>
                <c:pt idx="0">
                  <c:v>Comp.</c:v>
                </c:pt>
              </c:strCache>
            </c:strRef>
          </c:tx>
          <c:spPr>
            <a:solidFill>
              <a:srgbClr val="FFC000"/>
            </a:solidFill>
            <a:ln>
              <a:noFill/>
            </a:ln>
            <a:effectLst/>
          </c:spPr>
          <c:invertIfNegative val="0"/>
          <c:errBars>
            <c:errBarType val="both"/>
            <c:errValType val="cust"/>
            <c:noEndCap val="0"/>
            <c:plus>
              <c:numRef>
                <c:f>Feuil1!$B$42</c:f>
                <c:numCache>
                  <c:formatCode>General</c:formatCode>
                  <c:ptCount val="1"/>
                  <c:pt idx="0">
                    <c:v>1</c:v>
                  </c:pt>
                </c:numCache>
              </c:numRef>
            </c:plus>
            <c:minus>
              <c:numRef>
                <c:f>Feuil1!$B$42</c:f>
                <c:numCache>
                  <c:formatCode>General</c:formatCode>
                  <c:ptCount val="1"/>
                  <c:pt idx="0">
                    <c:v>1</c:v>
                  </c:pt>
                </c:numCache>
              </c:numRef>
            </c:minus>
            <c:spPr>
              <a:noFill/>
              <a:ln w="9525" cap="flat" cmpd="sng" algn="ctr">
                <a:solidFill>
                  <a:schemeClr val="tx1">
                    <a:lumMod val="65000"/>
                    <a:lumOff val="35000"/>
                  </a:schemeClr>
                </a:solidFill>
                <a:round/>
              </a:ln>
              <a:effectLst/>
            </c:spPr>
          </c:errBars>
          <c:val>
            <c:numRef>
              <c:f>Feuil1!$B$41</c:f>
              <c:numCache>
                <c:formatCode>General</c:formatCode>
                <c:ptCount val="1"/>
                <c:pt idx="0">
                  <c:v>4</c:v>
                </c:pt>
              </c:numCache>
            </c:numRef>
          </c:val>
          <c:extLst>
            <c:ext xmlns:c16="http://schemas.microsoft.com/office/drawing/2014/chart" uri="{C3380CC4-5D6E-409C-BE32-E72D297353CC}">
              <c16:uniqueId val="{00000000-2DBD-41BD-AB82-F27A5FBF6883}"/>
            </c:ext>
          </c:extLst>
        </c:ser>
        <c:ser>
          <c:idx val="1"/>
          <c:order val="1"/>
          <c:tx>
            <c:strRef>
              <c:f>Feuil1!$C$40</c:f>
              <c:strCache>
                <c:ptCount val="1"/>
                <c:pt idx="0">
                  <c:v>Similar</c:v>
                </c:pt>
              </c:strCache>
            </c:strRef>
          </c:tx>
          <c:spPr>
            <a:solidFill>
              <a:srgbClr val="002060"/>
            </a:solidFill>
            <a:ln>
              <a:noFill/>
            </a:ln>
            <a:effectLst/>
          </c:spPr>
          <c:invertIfNegative val="0"/>
          <c:errBars>
            <c:errBarType val="both"/>
            <c:errValType val="cust"/>
            <c:noEndCap val="0"/>
            <c:plus>
              <c:numRef>
                <c:f>Feuil1!$C$42</c:f>
                <c:numCache>
                  <c:formatCode>General</c:formatCode>
                  <c:ptCount val="1"/>
                  <c:pt idx="0">
                    <c:v>1.098185</c:v>
                  </c:pt>
                </c:numCache>
              </c:numRef>
            </c:plus>
            <c:minus>
              <c:numRef>
                <c:f>Feuil1!$C$42</c:f>
                <c:numCache>
                  <c:formatCode>General</c:formatCode>
                  <c:ptCount val="1"/>
                  <c:pt idx="0">
                    <c:v>1.098185</c:v>
                  </c:pt>
                </c:numCache>
              </c:numRef>
            </c:minus>
            <c:spPr>
              <a:noFill/>
              <a:ln w="9525" cap="flat" cmpd="sng" algn="ctr">
                <a:solidFill>
                  <a:schemeClr val="tx1">
                    <a:lumMod val="65000"/>
                    <a:lumOff val="35000"/>
                  </a:schemeClr>
                </a:solidFill>
                <a:round/>
              </a:ln>
              <a:effectLst/>
            </c:spPr>
          </c:errBars>
          <c:val>
            <c:numRef>
              <c:f>Feuil1!$C$41</c:f>
              <c:numCache>
                <c:formatCode>General</c:formatCode>
                <c:ptCount val="1"/>
                <c:pt idx="0">
                  <c:v>3.1639339999999998</c:v>
                </c:pt>
              </c:numCache>
            </c:numRef>
          </c:val>
          <c:extLst>
            <c:ext xmlns:c16="http://schemas.microsoft.com/office/drawing/2014/chart" uri="{C3380CC4-5D6E-409C-BE32-E72D297353CC}">
              <c16:uniqueId val="{00000001-2DBD-41BD-AB82-F27A5FBF6883}"/>
            </c:ext>
          </c:extLst>
        </c:ser>
        <c:ser>
          <c:idx val="2"/>
          <c:order val="2"/>
          <c:tx>
            <c:strRef>
              <c:f>Feuil1!$D$40</c:f>
              <c:strCache>
                <c:ptCount val="1"/>
                <c:pt idx="0">
                  <c:v>Neutral</c:v>
                </c:pt>
              </c:strCache>
            </c:strRef>
          </c:tx>
          <c:spPr>
            <a:solidFill>
              <a:schemeClr val="accent3"/>
            </a:solidFill>
            <a:ln>
              <a:noFill/>
            </a:ln>
            <a:effectLst/>
          </c:spPr>
          <c:invertIfNegative val="0"/>
          <c:errBars>
            <c:errBarType val="both"/>
            <c:errValType val="cust"/>
            <c:noEndCap val="0"/>
            <c:plus>
              <c:numRef>
                <c:f>Feuil1!$D$42</c:f>
                <c:numCache>
                  <c:formatCode>General</c:formatCode>
                  <c:ptCount val="1"/>
                  <c:pt idx="0">
                    <c:v>0.9950698</c:v>
                  </c:pt>
                </c:numCache>
              </c:numRef>
            </c:plus>
            <c:minus>
              <c:numRef>
                <c:f>Feuil1!$D$42</c:f>
                <c:numCache>
                  <c:formatCode>General</c:formatCode>
                  <c:ptCount val="1"/>
                  <c:pt idx="0">
                    <c:v>0.9950698</c:v>
                  </c:pt>
                </c:numCache>
              </c:numRef>
            </c:minus>
            <c:spPr>
              <a:noFill/>
              <a:ln w="9525" cap="flat" cmpd="sng" algn="ctr">
                <a:solidFill>
                  <a:schemeClr val="tx1">
                    <a:lumMod val="65000"/>
                    <a:lumOff val="35000"/>
                  </a:schemeClr>
                </a:solidFill>
                <a:round/>
              </a:ln>
              <a:effectLst/>
            </c:spPr>
          </c:errBars>
          <c:val>
            <c:numRef>
              <c:f>Feuil1!$D$41</c:f>
              <c:numCache>
                <c:formatCode>General</c:formatCode>
                <c:ptCount val="1"/>
                <c:pt idx="0">
                  <c:v>3.9016389999999999</c:v>
                </c:pt>
              </c:numCache>
            </c:numRef>
          </c:val>
          <c:extLst>
            <c:ext xmlns:c16="http://schemas.microsoft.com/office/drawing/2014/chart" uri="{C3380CC4-5D6E-409C-BE32-E72D297353CC}">
              <c16:uniqueId val="{00000002-2DBD-41BD-AB82-F27A5FBF6883}"/>
            </c:ext>
          </c:extLst>
        </c:ser>
        <c:dLbls>
          <c:showLegendKey val="0"/>
          <c:showVal val="0"/>
          <c:showCatName val="0"/>
          <c:showSerName val="0"/>
          <c:showPercent val="0"/>
          <c:showBubbleSize val="0"/>
        </c:dLbls>
        <c:gapWidth val="219"/>
        <c:overlap val="-27"/>
        <c:axId val="744184904"/>
        <c:axId val="744187856"/>
      </c:barChart>
      <c:catAx>
        <c:axId val="744184904"/>
        <c:scaling>
          <c:orientation val="minMax"/>
        </c:scaling>
        <c:delete val="1"/>
        <c:axPos val="b"/>
        <c:majorTickMark val="none"/>
        <c:minorTickMark val="none"/>
        <c:tickLblPos val="nextTo"/>
        <c:crossAx val="744187856"/>
        <c:crosses val="autoZero"/>
        <c:auto val="1"/>
        <c:lblAlgn val="ctr"/>
        <c:lblOffset val="100"/>
        <c:noMultiLvlLbl val="0"/>
      </c:catAx>
      <c:valAx>
        <c:axId val="74418785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Ease</a:t>
                </a:r>
                <a:r>
                  <a:rPr lang="fr-FR" sz="2400" b="1" dirty="0"/>
                  <a:t> of collaboration</a:t>
                </a:r>
              </a:p>
            </c:rich>
          </c:tx>
          <c:layout>
            <c:manualLayout>
              <c:xMode val="edge"/>
              <c:yMode val="edge"/>
              <c:x val="1.0469340447926407E-2"/>
              <c:y val="0.2593949134435744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744184904"/>
        <c:crosses val="autoZero"/>
        <c:crossBetween val="between"/>
        <c:majorUnit val="1"/>
      </c:valAx>
      <c:spPr>
        <a:noFill/>
        <a:ln>
          <a:noFill/>
        </a:ln>
        <a:effectLst/>
      </c:spPr>
    </c:plotArea>
    <c:legend>
      <c:legendPos val="b"/>
      <c:layout>
        <c:manualLayout>
          <c:xMode val="edge"/>
          <c:yMode val="edge"/>
          <c:x val="0.24218074046454094"/>
          <c:y val="0.89160543757849997"/>
          <c:w val="0.6029063124108284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5"/>
          <c:y val="0.21800909886264216"/>
          <c:w val="0.85662729658792647"/>
          <c:h val="0.62516149023038792"/>
        </c:manualLayout>
      </c:layout>
      <c:barChart>
        <c:barDir val="col"/>
        <c:grouping val="clustered"/>
        <c:varyColors val="0"/>
        <c:ser>
          <c:idx val="0"/>
          <c:order val="0"/>
          <c:tx>
            <c:strRef>
              <c:f>Feuil1!$B$24</c:f>
              <c:strCache>
                <c:ptCount val="1"/>
                <c:pt idx="0">
                  <c:v>Comp.</c:v>
                </c:pt>
              </c:strCache>
            </c:strRef>
          </c:tx>
          <c:spPr>
            <a:solidFill>
              <a:srgbClr val="FFC000"/>
            </a:solidFill>
            <a:ln>
              <a:noFill/>
            </a:ln>
            <a:effectLst/>
          </c:spPr>
          <c:invertIfNegative val="0"/>
          <c:errBars>
            <c:errBarType val="both"/>
            <c:errValType val="cust"/>
            <c:noEndCap val="0"/>
            <c:plus>
              <c:numRef>
                <c:f>Feuil1!$B$26</c:f>
                <c:numCache>
                  <c:formatCode>General</c:formatCode>
                  <c:ptCount val="1"/>
                  <c:pt idx="0">
                    <c:v>0.97064349999999999</c:v>
                  </c:pt>
                </c:numCache>
              </c:numRef>
            </c:plus>
            <c:minus>
              <c:numRef>
                <c:f>Feuil1!$B$26</c:f>
                <c:numCache>
                  <c:formatCode>General</c:formatCode>
                  <c:ptCount val="1"/>
                  <c:pt idx="0">
                    <c:v>0.97064349999999999</c:v>
                  </c:pt>
                </c:numCache>
              </c:numRef>
            </c:minus>
            <c:spPr>
              <a:noFill/>
              <a:ln w="9525" cap="flat" cmpd="sng" algn="ctr">
                <a:solidFill>
                  <a:schemeClr val="tx1">
                    <a:lumMod val="65000"/>
                    <a:lumOff val="35000"/>
                  </a:schemeClr>
                </a:solidFill>
                <a:round/>
              </a:ln>
              <a:effectLst/>
            </c:spPr>
          </c:errBars>
          <c:val>
            <c:numRef>
              <c:f>Feuil1!$B$25</c:f>
              <c:numCache>
                <c:formatCode>General</c:formatCode>
                <c:ptCount val="1"/>
                <c:pt idx="0">
                  <c:v>4</c:v>
                </c:pt>
              </c:numCache>
            </c:numRef>
          </c:val>
          <c:extLst>
            <c:ext xmlns:c16="http://schemas.microsoft.com/office/drawing/2014/chart" uri="{C3380CC4-5D6E-409C-BE32-E72D297353CC}">
              <c16:uniqueId val="{00000000-AEDD-4D1F-B86E-14BC7442A0EA}"/>
            </c:ext>
          </c:extLst>
        </c:ser>
        <c:ser>
          <c:idx val="1"/>
          <c:order val="1"/>
          <c:tx>
            <c:strRef>
              <c:f>Feuil1!$C$24</c:f>
              <c:strCache>
                <c:ptCount val="1"/>
                <c:pt idx="0">
                  <c:v>Similar</c:v>
                </c:pt>
              </c:strCache>
            </c:strRef>
          </c:tx>
          <c:spPr>
            <a:solidFill>
              <a:srgbClr val="002060"/>
            </a:solidFill>
            <a:ln>
              <a:noFill/>
            </a:ln>
            <a:effectLst/>
          </c:spPr>
          <c:invertIfNegative val="0"/>
          <c:errBars>
            <c:errBarType val="both"/>
            <c:errValType val="cust"/>
            <c:noEndCap val="0"/>
            <c:plus>
              <c:numRef>
                <c:f>Feuil1!$C$26</c:f>
                <c:numCache>
                  <c:formatCode>General</c:formatCode>
                  <c:ptCount val="1"/>
                  <c:pt idx="0">
                    <c:v>1.1459060000000001</c:v>
                  </c:pt>
                </c:numCache>
              </c:numRef>
            </c:plus>
            <c:minus>
              <c:numRef>
                <c:f>Feuil1!$C$26</c:f>
                <c:numCache>
                  <c:formatCode>General</c:formatCode>
                  <c:ptCount val="1"/>
                  <c:pt idx="0">
                    <c:v>1.1459060000000001</c:v>
                  </c:pt>
                </c:numCache>
              </c:numRef>
            </c:minus>
            <c:spPr>
              <a:noFill/>
              <a:ln w="9525" cap="flat" cmpd="sng" algn="ctr">
                <a:solidFill>
                  <a:schemeClr val="tx1">
                    <a:lumMod val="65000"/>
                    <a:lumOff val="35000"/>
                  </a:schemeClr>
                </a:solidFill>
                <a:round/>
              </a:ln>
              <a:effectLst/>
            </c:spPr>
          </c:errBars>
          <c:val>
            <c:numRef>
              <c:f>Feuil1!$C$25</c:f>
              <c:numCache>
                <c:formatCode>General</c:formatCode>
                <c:ptCount val="1"/>
                <c:pt idx="0">
                  <c:v>3.6721309999999998</c:v>
                </c:pt>
              </c:numCache>
            </c:numRef>
          </c:val>
          <c:extLst>
            <c:ext xmlns:c16="http://schemas.microsoft.com/office/drawing/2014/chart" uri="{C3380CC4-5D6E-409C-BE32-E72D297353CC}">
              <c16:uniqueId val="{00000001-AEDD-4D1F-B86E-14BC7442A0EA}"/>
            </c:ext>
          </c:extLst>
        </c:ser>
        <c:ser>
          <c:idx val="2"/>
          <c:order val="2"/>
          <c:tx>
            <c:strRef>
              <c:f>Feuil1!$D$24</c:f>
              <c:strCache>
                <c:ptCount val="1"/>
                <c:pt idx="0">
                  <c:v>Neutral</c:v>
                </c:pt>
              </c:strCache>
            </c:strRef>
          </c:tx>
          <c:spPr>
            <a:solidFill>
              <a:schemeClr val="accent3"/>
            </a:solidFill>
            <a:ln>
              <a:noFill/>
            </a:ln>
            <a:effectLst/>
          </c:spPr>
          <c:invertIfNegative val="0"/>
          <c:errBars>
            <c:errBarType val="both"/>
            <c:errValType val="cust"/>
            <c:noEndCap val="0"/>
            <c:plus>
              <c:numRef>
                <c:f>Feuil1!$D$26</c:f>
                <c:numCache>
                  <c:formatCode>General</c:formatCode>
                  <c:ptCount val="1"/>
                  <c:pt idx="0">
                    <c:v>1.06924</c:v>
                  </c:pt>
                </c:numCache>
              </c:numRef>
            </c:plus>
            <c:minus>
              <c:numRef>
                <c:f>Feuil1!$D$26</c:f>
                <c:numCache>
                  <c:formatCode>General</c:formatCode>
                  <c:ptCount val="1"/>
                  <c:pt idx="0">
                    <c:v>1.06924</c:v>
                  </c:pt>
                </c:numCache>
              </c:numRef>
            </c:minus>
            <c:spPr>
              <a:noFill/>
              <a:ln w="9525" cap="flat" cmpd="sng" algn="ctr">
                <a:solidFill>
                  <a:schemeClr val="tx1">
                    <a:lumMod val="65000"/>
                    <a:lumOff val="35000"/>
                  </a:schemeClr>
                </a:solidFill>
                <a:round/>
              </a:ln>
              <a:effectLst/>
            </c:spPr>
          </c:errBars>
          <c:val>
            <c:numRef>
              <c:f>Feuil1!$D$25</c:f>
              <c:numCache>
                <c:formatCode>General</c:formatCode>
                <c:ptCount val="1"/>
                <c:pt idx="0">
                  <c:v>3.9262299999999999</c:v>
                </c:pt>
              </c:numCache>
            </c:numRef>
          </c:val>
          <c:extLst>
            <c:ext xmlns:c16="http://schemas.microsoft.com/office/drawing/2014/chart" uri="{C3380CC4-5D6E-409C-BE32-E72D297353CC}">
              <c16:uniqueId val="{00000002-AEDD-4D1F-B86E-14BC7442A0EA}"/>
            </c:ext>
          </c:extLst>
        </c:ser>
        <c:dLbls>
          <c:showLegendKey val="0"/>
          <c:showVal val="0"/>
          <c:showCatName val="0"/>
          <c:showSerName val="0"/>
          <c:showPercent val="0"/>
          <c:showBubbleSize val="0"/>
        </c:dLbls>
        <c:gapWidth val="219"/>
        <c:overlap val="-27"/>
        <c:axId val="744162928"/>
        <c:axId val="744168176"/>
      </c:barChart>
      <c:catAx>
        <c:axId val="744162928"/>
        <c:scaling>
          <c:orientation val="minMax"/>
        </c:scaling>
        <c:delete val="1"/>
        <c:axPos val="b"/>
        <c:majorTickMark val="none"/>
        <c:minorTickMark val="none"/>
        <c:tickLblPos val="nextTo"/>
        <c:crossAx val="744168176"/>
        <c:crosses val="autoZero"/>
        <c:auto val="1"/>
        <c:lblAlgn val="ctr"/>
        <c:lblOffset val="100"/>
        <c:noMultiLvlLbl val="0"/>
      </c:catAx>
      <c:valAx>
        <c:axId val="7441681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fr-FR" sz="2400" b="1" dirty="0"/>
                  <a:t>Score of </a:t>
                </a:r>
                <a:r>
                  <a:rPr lang="fr-FR" sz="2400" b="1" dirty="0" err="1"/>
                  <a:t>comfort</a:t>
                </a:r>
                <a:endParaRPr lang="fr-FR" sz="2400" b="1" dirty="0"/>
              </a:p>
            </c:rich>
          </c:tx>
          <c:layout>
            <c:manualLayout>
              <c:xMode val="edge"/>
              <c:yMode val="edge"/>
              <c:x val="2.1851133776596237E-2"/>
              <c:y val="0.2932051673278405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744162928"/>
        <c:crosses val="autoZero"/>
        <c:crossBetween val="between"/>
        <c:majorUnit val="1"/>
      </c:valAx>
      <c:spPr>
        <a:noFill/>
        <a:ln>
          <a:noFill/>
        </a:ln>
        <a:effectLst/>
      </c:spPr>
    </c:plotArea>
    <c:legend>
      <c:legendPos val="b"/>
      <c:layout>
        <c:manualLayout>
          <c:xMode val="edge"/>
          <c:yMode val="edge"/>
          <c:x val="0.2823919510061243"/>
          <c:y val="0.89409667541557303"/>
          <c:w val="0.53243832020997373"/>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21/10/2018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15</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avec 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16</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17</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18</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19</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Level</a:t>
            </a:r>
            <a:r>
              <a:rPr lang="fr-FR" dirty="0"/>
              <a:t> of </a:t>
            </a:r>
            <a:r>
              <a:rPr lang="fr-FR" dirty="0" err="1"/>
              <a:t>demand</a:t>
            </a:r>
            <a:r>
              <a:rPr lang="fr-FR" dirty="0"/>
              <a:t> + mettre en gros encadré « State </a:t>
            </a:r>
            <a:r>
              <a:rPr lang="fr-FR" dirty="0" err="1"/>
              <a:t>Preference</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20</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24</a:t>
            </a:fld>
            <a:endParaRPr lang="fr-FR"/>
          </a:p>
        </p:txBody>
      </p:sp>
    </p:spTree>
    <p:extLst>
      <p:ext uri="{BB962C8B-B14F-4D97-AF65-F5344CB8AC3E}">
        <p14:creationId xmlns:p14="http://schemas.microsoft.com/office/powerpoint/2010/main" val="753806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25</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41</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42</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43</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dit quoi ? références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47</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50</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53</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54</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55</a:t>
            </a:fld>
            <a:endParaRPr lang="fr-FR"/>
          </a:p>
        </p:txBody>
      </p:sp>
    </p:spTree>
    <p:extLst>
      <p:ext uri="{BB962C8B-B14F-4D97-AF65-F5344CB8AC3E}">
        <p14:creationId xmlns:p14="http://schemas.microsoft.com/office/powerpoint/2010/main" val="1815245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2304345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57</a:t>
            </a:fld>
            <a:endParaRPr lang="fr-FR"/>
          </a:p>
        </p:txBody>
      </p:sp>
    </p:spTree>
    <p:extLst>
      <p:ext uri="{BB962C8B-B14F-4D97-AF65-F5344CB8AC3E}">
        <p14:creationId xmlns:p14="http://schemas.microsoft.com/office/powerpoint/2010/main" val="2562432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58</a:t>
            </a:fld>
            <a:endParaRPr lang="fr-FR"/>
          </a:p>
        </p:txBody>
      </p:sp>
    </p:spTree>
    <p:extLst>
      <p:ext uri="{BB962C8B-B14F-4D97-AF65-F5344CB8AC3E}">
        <p14:creationId xmlns:p14="http://schemas.microsoft.com/office/powerpoint/2010/main" val="99981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59</a:t>
            </a:fld>
            <a:endParaRPr lang="fr-FR"/>
          </a:p>
        </p:txBody>
      </p:sp>
    </p:spTree>
    <p:extLst>
      <p:ext uri="{BB962C8B-B14F-4D97-AF65-F5344CB8AC3E}">
        <p14:creationId xmlns:p14="http://schemas.microsoft.com/office/powerpoint/2010/main" val="3288396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60</a:t>
            </a:fld>
            <a:endParaRPr lang="fr-FR"/>
          </a:p>
        </p:txBody>
      </p:sp>
    </p:spTree>
    <p:extLst>
      <p:ext uri="{BB962C8B-B14F-4D97-AF65-F5344CB8AC3E}">
        <p14:creationId xmlns:p14="http://schemas.microsoft.com/office/powerpoint/2010/main" val="4085183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61</a:t>
            </a:fld>
            <a:endParaRPr lang="fr-FR"/>
          </a:p>
        </p:txBody>
      </p:sp>
    </p:spTree>
    <p:extLst>
      <p:ext uri="{BB962C8B-B14F-4D97-AF65-F5344CB8AC3E}">
        <p14:creationId xmlns:p14="http://schemas.microsoft.com/office/powerpoint/2010/main" val="98486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62</a:t>
            </a:fld>
            <a:endParaRPr lang="fr-FR"/>
          </a:p>
        </p:txBody>
      </p:sp>
    </p:spTree>
    <p:extLst>
      <p:ext uri="{BB962C8B-B14F-4D97-AF65-F5344CB8AC3E}">
        <p14:creationId xmlns:p14="http://schemas.microsoft.com/office/powerpoint/2010/main" val="2963095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63</a:t>
            </a:fld>
            <a:endParaRPr lang="fr-FR"/>
          </a:p>
        </p:txBody>
      </p:sp>
    </p:spTree>
    <p:extLst>
      <p:ext uri="{BB962C8B-B14F-4D97-AF65-F5344CB8AC3E}">
        <p14:creationId xmlns:p14="http://schemas.microsoft.com/office/powerpoint/2010/main" val="738058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96330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19594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c’est trop chargé, faire un autre transparent (en tout cas ça manque avant les 3 principes)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89692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13</a:t>
            </a:fld>
            <a:endParaRPr lang="fr-FR"/>
          </a:p>
        </p:txBody>
      </p:sp>
    </p:spTree>
    <p:extLst>
      <p:ext uri="{BB962C8B-B14F-4D97-AF65-F5344CB8AC3E}">
        <p14:creationId xmlns:p14="http://schemas.microsoft.com/office/powerpoint/2010/main" val="333875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5E81D63C-706C-4BA2-9C07-B72FF183ABA8}" type="datetime1">
              <a:rPr lang="fr-FR" smtClean="0"/>
              <a:t>21/10/2018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38993447-258C-49BF-8572-8CCB65D8740C}" type="datetime1">
              <a:rPr lang="fr-FR" smtClean="0"/>
              <a:t>21/10/2018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A5992001-7259-48B9-8801-884048F44052}" type="datetime1">
              <a:rPr lang="fr-FR" smtClean="0"/>
              <a:t>21/10/2018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3895A6EE-2A26-4497-825F-0EE37ECC857F}" type="datetime1">
              <a:rPr lang="fr-FR" smtClean="0"/>
              <a:t>21/10/2018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a:xfrm>
            <a:off x="9124950" y="6356350"/>
            <a:ext cx="2743200" cy="365125"/>
          </a:xfrm>
        </p:spPr>
        <p:txBody>
          <a:bodyPr/>
          <a:lstStyle>
            <a:lvl1pPr>
              <a:defRPr sz="1400" b="1"/>
            </a:lvl1pPr>
          </a:lstStyle>
          <a:p>
            <a:fld id="{830C4335-9913-4F80-B9D7-EA4FD23BFB5C}" type="slidenum">
              <a:rPr lang="fr-FR" smtClean="0"/>
              <a:pPr/>
              <a:t>‹N°›</a:t>
            </a:fld>
            <a:endParaRPr lang="fr-FR" dirty="0"/>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AEAF3598-1577-4882-8D01-C415CFC70C8C}" type="datetime1">
              <a:rPr lang="fr-FR" smtClean="0"/>
              <a:t>21/10/2018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005C9643-79F0-4E29-AB96-91E4F70C7525}" type="datetime1">
              <a:rPr lang="fr-FR" smtClean="0"/>
              <a:t>21/10/2018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0C9C4F98-73D9-4412-8E87-CF55720AA056}" type="datetime1">
              <a:rPr lang="fr-FR" smtClean="0"/>
              <a:t>21/10/2018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D076B2C7-AE88-4A04-BBF2-932D438474C5}" type="datetime1">
              <a:rPr lang="fr-FR" smtClean="0"/>
              <a:t>21/10/2018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F836D201-1466-4873-8AB3-CA5128DDFC11}" type="datetime1">
              <a:rPr lang="fr-FR" smtClean="0"/>
              <a:t>21/10/2018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1D51762D-A04F-46C3-A402-92A86933CAB3}" type="datetime1">
              <a:rPr lang="fr-FR" smtClean="0"/>
              <a:t>21/10/2018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2026AC0-7E85-4F2C-BF4F-6BF48EA085C9}" type="datetime1">
              <a:rPr lang="fr-FR" smtClean="0"/>
              <a:t>21/10/2018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4483E-1110-405B-88F1-AF432CBB8D18}" type="datetime1">
              <a:rPr lang="fr-FR" smtClean="0"/>
              <a:t>21/10/2018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2.jpg"/><Relationship Id="rId4" Type="http://schemas.openxmlformats.org/officeDocument/2006/relationships/image" Target="../media/image18.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5.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gi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011101-96F5-4B78-BF7D-2796414D40F4}"/>
              </a:ext>
            </a:extLst>
          </p:cNvPr>
          <p:cNvSpPr/>
          <p:nvPr/>
        </p:nvSpPr>
        <p:spPr>
          <a:xfrm>
            <a:off x="0" y="0"/>
            <a:ext cx="12192000" cy="56915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BA42C109-4258-4CEF-88F7-2CB686888123}"/>
              </a:ext>
            </a:extLst>
          </p:cNvPr>
          <p:cNvSpPr txBox="1">
            <a:spLocks/>
          </p:cNvSpPr>
          <p:nvPr/>
        </p:nvSpPr>
        <p:spPr>
          <a:xfrm>
            <a:off x="314760" y="898923"/>
            <a:ext cx="11635505" cy="1883081"/>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lgn="l"/>
            <a:r>
              <a:rPr lang="en-US" sz="3800" dirty="0"/>
              <a:t>A COMPUTATIONAL MODEL OF COLLABORATIVE NEGOTIATION BASED ON </a:t>
            </a:r>
            <a:r>
              <a:rPr lang="en-US" sz="3800" dirty="0">
                <a:solidFill>
                  <a:schemeClr val="accent2"/>
                </a:solidFill>
              </a:rPr>
              <a:t>THE INTERPERSONAL RELATION OF DOMINANCE</a:t>
            </a:r>
          </a:p>
        </p:txBody>
      </p:sp>
      <p:pic>
        <p:nvPicPr>
          <p:cNvPr id="8" name="Image 7">
            <a:extLst>
              <a:ext uri="{FF2B5EF4-FFF2-40B4-BE49-F238E27FC236}">
                <a16:creationId xmlns:a16="http://schemas.microsoft.com/office/drawing/2014/main" id="{30413474-F411-4BF2-88E9-BEE5BC14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9" name="Image 8">
            <a:extLst>
              <a:ext uri="{FF2B5EF4-FFF2-40B4-BE49-F238E27FC236}">
                <a16:creationId xmlns:a16="http://schemas.microsoft.com/office/drawing/2014/main" id="{5D95F188-0A09-4FE7-9B23-9481DBA04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0" name="Image 9">
            <a:extLst>
              <a:ext uri="{FF2B5EF4-FFF2-40B4-BE49-F238E27FC236}">
                <a16:creationId xmlns:a16="http://schemas.microsoft.com/office/drawing/2014/main" id="{F0994F3B-B5FF-4EE3-B037-C766DCA690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
        <p:nvSpPr>
          <p:cNvPr id="12" name="Sous-titre 2">
            <a:extLst>
              <a:ext uri="{FF2B5EF4-FFF2-40B4-BE49-F238E27FC236}">
                <a16:creationId xmlns:a16="http://schemas.microsoft.com/office/drawing/2014/main" id="{3D090930-23C4-48FC-8034-142F7A8EE39F}"/>
              </a:ext>
            </a:extLst>
          </p:cNvPr>
          <p:cNvSpPr txBox="1">
            <a:spLocks/>
          </p:cNvSpPr>
          <p:nvPr/>
        </p:nvSpPr>
        <p:spPr>
          <a:xfrm>
            <a:off x="454576" y="3194253"/>
            <a:ext cx="5758484" cy="2097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29DD1"/>
              </a:buClr>
              <a:buNone/>
            </a:pPr>
            <a:r>
              <a:rPr lang="fr-FR" sz="2000" dirty="0" err="1">
                <a:solidFill>
                  <a:schemeClr val="accent4"/>
                </a:solidFill>
              </a:rPr>
              <a:t>Presented</a:t>
            </a:r>
            <a:r>
              <a:rPr lang="fr-FR" sz="2000" dirty="0">
                <a:solidFill>
                  <a:schemeClr val="accent4"/>
                </a:solidFill>
              </a:rPr>
              <a:t> by :</a:t>
            </a:r>
          </a:p>
          <a:p>
            <a:pPr lvl="1">
              <a:buClr>
                <a:srgbClr val="629DD1"/>
              </a:buClr>
            </a:pPr>
            <a:r>
              <a:rPr lang="fr-FR" sz="2000" dirty="0">
                <a:solidFill>
                  <a:schemeClr val="accent4"/>
                </a:solidFill>
              </a:rPr>
              <a:t> </a:t>
            </a:r>
            <a:r>
              <a:rPr lang="fr-FR" sz="2000" b="1" dirty="0">
                <a:solidFill>
                  <a:schemeClr val="bg1"/>
                </a:solidFill>
              </a:rPr>
              <a:t>Lydia OULD OUALI </a:t>
            </a:r>
            <a:r>
              <a:rPr lang="fr-FR" sz="2000" dirty="0">
                <a:solidFill>
                  <a:schemeClr val="bg1"/>
                </a:solidFill>
              </a:rPr>
              <a:t>(LIMSI-CNRS / UPSUD)</a:t>
            </a:r>
          </a:p>
          <a:p>
            <a:pPr lvl="1">
              <a:buClr>
                <a:srgbClr val="629DD1"/>
              </a:buClr>
            </a:pPr>
            <a:endParaRPr lang="fr-FR" sz="2000" dirty="0">
              <a:solidFill>
                <a:schemeClr val="bg1"/>
              </a:solidFill>
            </a:endParaRPr>
          </a:p>
          <a:p>
            <a:pPr marL="0" indent="0">
              <a:buClr>
                <a:srgbClr val="629DD1"/>
              </a:buClr>
              <a:buNone/>
            </a:pPr>
            <a:r>
              <a:rPr lang="fr-FR" sz="2000" dirty="0" err="1">
                <a:solidFill>
                  <a:schemeClr val="accent4"/>
                </a:solidFill>
              </a:rPr>
              <a:t>Directors</a:t>
            </a:r>
            <a:r>
              <a:rPr lang="fr-FR" sz="2000" dirty="0">
                <a:solidFill>
                  <a:schemeClr val="accent4"/>
                </a:solidFill>
              </a:rPr>
              <a:t> :  </a:t>
            </a:r>
          </a:p>
          <a:p>
            <a:pPr lvl="1">
              <a:buClr>
                <a:srgbClr val="629DD1"/>
              </a:buClr>
            </a:pPr>
            <a:r>
              <a:rPr lang="fr-FR" sz="1800" dirty="0">
                <a:solidFill>
                  <a:schemeClr val="bg1"/>
                </a:solidFill>
              </a:rPr>
              <a:t>Nicolas </a:t>
            </a:r>
            <a:r>
              <a:rPr lang="fr-FR" sz="1800" dirty="0" err="1">
                <a:solidFill>
                  <a:schemeClr val="bg1"/>
                </a:solidFill>
              </a:rPr>
              <a:t>Sabouret</a:t>
            </a:r>
            <a:r>
              <a:rPr lang="fr-FR" sz="1800" dirty="0">
                <a:solidFill>
                  <a:schemeClr val="bg1"/>
                </a:solidFill>
              </a:rPr>
              <a:t> (LIMSI-CNRS / UPSUD) </a:t>
            </a:r>
          </a:p>
          <a:p>
            <a:pPr lvl="1">
              <a:buClr>
                <a:srgbClr val="629DD1"/>
              </a:buClr>
            </a:pPr>
            <a:r>
              <a:rPr lang="fr-FR" sz="1800" dirty="0">
                <a:solidFill>
                  <a:schemeClr val="bg1"/>
                </a:solidFill>
              </a:rPr>
              <a:t>Charles Rich (CS / WPI)</a:t>
            </a:r>
            <a:endParaRPr lang="fr-FR" sz="3600" b="1" dirty="0">
              <a:solidFill>
                <a:schemeClr val="bg1"/>
              </a:solidFill>
            </a:endParaRPr>
          </a:p>
        </p:txBody>
      </p:sp>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en-US" sz="28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en-US" sz="2800" b="1" dirty="0">
                <a:solidFill>
                  <a:prstClr val="white"/>
                </a:solidFill>
                <a:latin typeface="Open"/>
              </a:rPr>
              <a:t>behaviors</a:t>
            </a: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7" y="3830911"/>
            <a:ext cx="584576" cy="886161"/>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478481" y="2258015"/>
            <a:ext cx="657555" cy="690058"/>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226" y="3118875"/>
            <a:ext cx="758961" cy="758961"/>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2598" y="3931989"/>
            <a:ext cx="602045" cy="602045"/>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96930" y="4844526"/>
            <a:ext cx="724421" cy="724421"/>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dirty="0"/>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606189" y="2273610"/>
            <a:ext cx="584576" cy="687774"/>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
        <p:nvSpPr>
          <p:cNvPr id="10" name="Espace réservé du numéro de diapositive 9">
            <a:extLst>
              <a:ext uri="{FF2B5EF4-FFF2-40B4-BE49-F238E27FC236}">
                <a16:creationId xmlns:a16="http://schemas.microsoft.com/office/drawing/2014/main" id="{65E1D3B6-9F6E-451A-ADAD-FBDB6285245F}"/>
              </a:ext>
            </a:extLst>
          </p:cNvPr>
          <p:cNvSpPr>
            <a:spLocks noGrp="1"/>
          </p:cNvSpPr>
          <p:nvPr>
            <p:ph type="sldNum" sz="quarter" idx="12"/>
          </p:nvPr>
        </p:nvSpPr>
        <p:spPr/>
        <p:txBody>
          <a:bodyPr/>
          <a:lstStyle/>
          <a:p>
            <a:fld id="{830C4335-9913-4F80-B9D7-EA4FD23BFB5C}" type="slidenum">
              <a:rPr lang="fr-FR" smtClean="0"/>
              <a:pPr/>
              <a:t>10</a:t>
            </a:fld>
            <a:endParaRPr lang="fr-FR" dirty="0"/>
          </a:p>
        </p:txBody>
      </p:sp>
    </p:spTree>
    <p:extLst>
      <p:ext uri="{BB962C8B-B14F-4D97-AF65-F5344CB8AC3E}">
        <p14:creationId xmlns:p14="http://schemas.microsoft.com/office/powerpoint/2010/main" val="22203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 name="Chart 8">
            <a:extLst>
              <a:ext uri="{FF2B5EF4-FFF2-40B4-BE49-F238E27FC236}">
                <a16:creationId xmlns:a16="http://schemas.microsoft.com/office/drawing/2014/main" id="{394799A8-A4E4-422C-A5D7-5443E0F27539}"/>
              </a:ext>
            </a:extLst>
          </p:cNvPr>
          <p:cNvGraphicFramePr/>
          <p:nvPr>
            <p:extLst>
              <p:ext uri="{D42A27DB-BD31-4B8C-83A1-F6EECF244321}">
                <p14:modId xmlns:p14="http://schemas.microsoft.com/office/powerpoint/2010/main" val="3434697625"/>
              </p:ext>
            </p:extLst>
          </p:nvPr>
        </p:nvGraphicFramePr>
        <p:xfrm>
          <a:off x="3366565" y="1894578"/>
          <a:ext cx="5531895" cy="377142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rot="16200000">
            <a:off x="4315641" y="3513493"/>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rot="16200000">
            <a:off x="5656599" y="3502078"/>
            <a:ext cx="2232268" cy="691334"/>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Non-verbal </a:t>
            </a:r>
            <a:r>
              <a:rPr lang="en-US" sz="2400" b="1" dirty="0">
                <a:solidFill>
                  <a:prstClr val="white"/>
                </a:solidFill>
                <a:latin typeface="Open"/>
              </a:rPr>
              <a:t>behaviors</a:t>
            </a: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76071" y="4306664"/>
            <a:ext cx="4855268" cy="1605911"/>
            <a:chOff x="332936" y="2731801"/>
            <a:chExt cx="3179667" cy="1605911"/>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2731801"/>
              <a:ext cx="2419170" cy="67710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Dialogue </a:t>
              </a:r>
              <a:r>
                <a:rPr lang="en-US" sz="2000" b="1" dirty="0" err="1"/>
                <a:t>stratagies</a:t>
              </a:r>
              <a:r>
                <a:rPr lang="en-US" sz="2000" b="1" dirty="0"/>
                <a:t> </a:t>
              </a:r>
            </a:p>
            <a:p>
              <a:pPr algn="r"/>
              <a:r>
                <a:rPr lang="en-US" dirty="0"/>
                <a:t>(Frieze et McHugh)</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099853" y="3414382"/>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Direct strategies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dirty="0"/>
                <a:t>Indirect Strategies </a:t>
              </a:r>
            </a:p>
          </p:txBody>
        </p:sp>
      </p:grpSp>
      <p:grpSp>
        <p:nvGrpSpPr>
          <p:cNvPr id="30" name="Group 113">
            <a:extLst>
              <a:ext uri="{FF2B5EF4-FFF2-40B4-BE49-F238E27FC236}">
                <a16:creationId xmlns:a16="http://schemas.microsoft.com/office/drawing/2014/main" id="{6E4A8A32-0FB3-470D-83A4-31D28F026E10}"/>
              </a:ext>
            </a:extLst>
          </p:cNvPr>
          <p:cNvGrpSpPr/>
          <p:nvPr/>
        </p:nvGrpSpPr>
        <p:grpSpPr>
          <a:xfrm>
            <a:off x="7530416" y="1380541"/>
            <a:ext cx="3689373" cy="1043932"/>
            <a:chOff x="8921977" y="1528280"/>
            <a:chExt cx="2937088" cy="1043932"/>
          </a:xfrm>
        </p:grpSpPr>
        <p:sp>
          <p:nvSpPr>
            <p:cNvPr id="50" name="TextBox 114">
              <a:extLst>
                <a:ext uri="{FF2B5EF4-FFF2-40B4-BE49-F238E27FC236}">
                  <a16:creationId xmlns:a16="http://schemas.microsoft.com/office/drawing/2014/main" id="{90984E6C-4EAC-48B9-8B41-0849956F104E}"/>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29772" y="1925881"/>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561851" y="1738489"/>
            <a:ext cx="3167809" cy="1003393"/>
            <a:chOff x="332936" y="2689321"/>
            <a:chExt cx="2943350" cy="1003393"/>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460431" y="3046383"/>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Speech frequency, interruption, amplitude, disfluencies </a:t>
              </a:r>
            </a:p>
          </p:txBody>
        </p:sp>
      </p:grpSp>
      <p:sp>
        <p:nvSpPr>
          <p:cNvPr id="33" name="Block Arc 100">
            <a:extLst>
              <a:ext uri="{FF2B5EF4-FFF2-40B4-BE49-F238E27FC236}">
                <a16:creationId xmlns:a16="http://schemas.microsoft.com/office/drawing/2014/main" id="{81C961B7-5E54-433F-8410-682762CC94DC}"/>
              </a:ext>
            </a:extLst>
          </p:cNvPr>
          <p:cNvSpPr/>
          <p:nvPr/>
        </p:nvSpPr>
        <p:spPr>
          <a:xfrm flipH="1">
            <a:off x="4300866" y="1995405"/>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nvGrpSpPr>
          <p:cNvPr id="90" name="Groupe 89">
            <a:extLst>
              <a:ext uri="{FF2B5EF4-FFF2-40B4-BE49-F238E27FC236}">
                <a16:creationId xmlns:a16="http://schemas.microsoft.com/office/drawing/2014/main" id="{AD30B2C2-979A-46FC-BE7E-89133DE24B67}"/>
              </a:ext>
            </a:extLst>
          </p:cNvPr>
          <p:cNvGrpSpPr/>
          <p:nvPr/>
        </p:nvGrpSpPr>
        <p:grpSpPr>
          <a:xfrm>
            <a:off x="6310095" y="5148796"/>
            <a:ext cx="930796" cy="919041"/>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grpSp>
        <p:nvGrpSpPr>
          <p:cNvPr id="95" name="Groupe 94">
            <a:extLst>
              <a:ext uri="{FF2B5EF4-FFF2-40B4-BE49-F238E27FC236}">
                <a16:creationId xmlns:a16="http://schemas.microsoft.com/office/drawing/2014/main" id="{425AC8C9-54FF-4A17-89F0-BBAB7EB03318}"/>
              </a:ext>
            </a:extLst>
          </p:cNvPr>
          <p:cNvGrpSpPr/>
          <p:nvPr/>
        </p:nvGrpSpPr>
        <p:grpSpPr>
          <a:xfrm>
            <a:off x="4154262" y="2031261"/>
            <a:ext cx="845374" cy="830998"/>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4105737" y="4498094"/>
            <a:ext cx="845374" cy="830998"/>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78" name="Group 113">
            <a:extLst>
              <a:ext uri="{FF2B5EF4-FFF2-40B4-BE49-F238E27FC236}">
                <a16:creationId xmlns:a16="http://schemas.microsoft.com/office/drawing/2014/main" id="{FC6933E7-3708-43F5-9950-5EE4F3DBF3B2}"/>
              </a:ext>
            </a:extLst>
          </p:cNvPr>
          <p:cNvGrpSpPr/>
          <p:nvPr/>
        </p:nvGrpSpPr>
        <p:grpSpPr>
          <a:xfrm>
            <a:off x="8419578" y="2947252"/>
            <a:ext cx="4424770" cy="767388"/>
            <a:chOff x="8906177" y="1528280"/>
            <a:chExt cx="2952888" cy="767388"/>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06177" y="1926336"/>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sp>
        <p:nvSpPr>
          <p:cNvPr id="85" name="TextBox 114">
            <a:extLst>
              <a:ext uri="{FF2B5EF4-FFF2-40B4-BE49-F238E27FC236}">
                <a16:creationId xmlns:a16="http://schemas.microsoft.com/office/drawing/2014/main" id="{88AE981B-E78D-4FEE-9165-9AEFBEFA8C41}"/>
              </a:ext>
            </a:extLst>
          </p:cNvPr>
          <p:cNvSpPr txBox="1"/>
          <p:nvPr/>
        </p:nvSpPr>
        <p:spPr>
          <a:xfrm>
            <a:off x="8368778" y="4541557"/>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High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374576" y="4933224"/>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sp>
        <p:nvSpPr>
          <p:cNvPr id="88" name="TextBox 114">
            <a:extLst>
              <a:ext uri="{FF2B5EF4-FFF2-40B4-BE49-F238E27FC236}">
                <a16:creationId xmlns:a16="http://schemas.microsoft.com/office/drawing/2014/main" id="{8B7F983E-1C9F-4774-AB9D-FCEFD20DB11B}"/>
              </a:ext>
            </a:extLst>
          </p:cNvPr>
          <p:cNvSpPr txBox="1"/>
          <p:nvPr/>
        </p:nvSpPr>
        <p:spPr>
          <a:xfrm>
            <a:off x="7255667" y="573216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7263462" y="6129761"/>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Ravanet</a:t>
            </a:r>
            <a:r>
              <a:rPr lang="en-US" sz="1600" b="1" dirty="0">
                <a:solidFill>
                  <a:schemeClr val="accent1">
                    <a:lumMod val="75000"/>
                  </a:schemeClr>
                </a:solidFill>
              </a:rPr>
              <a:t> et al 15)</a:t>
            </a:r>
          </a:p>
        </p:txBody>
      </p:sp>
      <p:grpSp>
        <p:nvGrpSpPr>
          <p:cNvPr id="97" name="Groupe 96">
            <a:extLst>
              <a:ext uri="{FF2B5EF4-FFF2-40B4-BE49-F238E27FC236}">
                <a16:creationId xmlns:a16="http://schemas.microsoft.com/office/drawing/2014/main" id="{645E848E-28AD-439F-9048-9AFB87C66177}"/>
              </a:ext>
            </a:extLst>
          </p:cNvPr>
          <p:cNvGrpSpPr/>
          <p:nvPr/>
        </p:nvGrpSpPr>
        <p:grpSpPr>
          <a:xfrm>
            <a:off x="7416254" y="2926838"/>
            <a:ext cx="845375" cy="898071"/>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3" name="Rectangle 92">
            <a:extLst>
              <a:ext uri="{FF2B5EF4-FFF2-40B4-BE49-F238E27FC236}">
                <a16:creationId xmlns:a16="http://schemas.microsoft.com/office/drawing/2014/main" id="{3DB9C983-C5E5-43A8-882B-6620F131D726}"/>
              </a:ext>
            </a:extLst>
          </p:cNvPr>
          <p:cNvSpPr/>
          <p:nvPr/>
        </p:nvSpPr>
        <p:spPr>
          <a:xfrm>
            <a:off x="8145005" y="3668970"/>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767233" y="3252943"/>
            <a:ext cx="184731" cy="369332"/>
          </a:xfrm>
          <a:prstGeom prst="rect">
            <a:avLst/>
          </a:prstGeom>
        </p:spPr>
        <p:txBody>
          <a:bodyPr wrap="none">
            <a:spAutoFit/>
          </a:bodyPr>
          <a:lstStyle/>
          <a:p>
            <a:endParaRPr lang="fr-FR" dirty="0"/>
          </a:p>
        </p:txBody>
      </p:sp>
      <p:sp>
        <p:nvSpPr>
          <p:cNvPr id="98" name="Rectangle 97">
            <a:extLst>
              <a:ext uri="{FF2B5EF4-FFF2-40B4-BE49-F238E27FC236}">
                <a16:creationId xmlns:a16="http://schemas.microsoft.com/office/drawing/2014/main" id="{7F6E2829-1E98-4F36-AE69-8B5113B897B0}"/>
              </a:ext>
            </a:extLst>
          </p:cNvPr>
          <p:cNvSpPr/>
          <p:nvPr/>
        </p:nvSpPr>
        <p:spPr>
          <a:xfrm>
            <a:off x="8443254" y="3755100"/>
            <a:ext cx="3620286" cy="338554"/>
          </a:xfrm>
          <a:prstGeom prst="rect">
            <a:avLst/>
          </a:prstGeom>
        </p:spPr>
        <p:txBody>
          <a:bodyPr wrap="none">
            <a:spAutoFit/>
          </a:bodyPr>
          <a:lstStyle/>
          <a:p>
            <a:pPr algn="just"/>
            <a:r>
              <a:rPr lang="fr-FR" sz="1600" b="1" i="1" dirty="0">
                <a:solidFill>
                  <a:schemeClr val="accent1">
                    <a:lumMod val="75000"/>
                  </a:schemeClr>
                </a:solidFill>
              </a:rPr>
              <a:t>(Gebhard et al, 08) </a:t>
            </a:r>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en-US" sz="1600" b="1" i="1" dirty="0">
              <a:solidFill>
                <a:schemeClr val="accent1">
                  <a:lumMod val="75000"/>
                </a:schemeClr>
              </a:solidFill>
            </a:endParaRPr>
          </a:p>
        </p:txBody>
      </p:sp>
      <p:sp>
        <p:nvSpPr>
          <p:cNvPr id="99" name="Rectangle 98">
            <a:extLst>
              <a:ext uri="{FF2B5EF4-FFF2-40B4-BE49-F238E27FC236}">
                <a16:creationId xmlns:a16="http://schemas.microsoft.com/office/drawing/2014/main" id="{EDCF51DE-9FF0-4C63-8818-44A04FA13A6A}"/>
              </a:ext>
            </a:extLst>
          </p:cNvPr>
          <p:cNvSpPr/>
          <p:nvPr/>
        </p:nvSpPr>
        <p:spPr>
          <a:xfrm>
            <a:off x="7550562" y="2149613"/>
            <a:ext cx="4113039" cy="584775"/>
          </a:xfrm>
          <a:prstGeom prst="rect">
            <a:avLst/>
          </a:prstGeom>
        </p:spPr>
        <p:txBody>
          <a:bodyPr wrap="squar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 (Lance et Marsella,08) (</a:t>
            </a:r>
            <a:r>
              <a:rPr lang="fr-FR" sz="1600" b="1" i="1" dirty="0" err="1">
                <a:solidFill>
                  <a:schemeClr val="accent1">
                    <a:lumMod val="75000"/>
                  </a:schemeClr>
                </a:solidFill>
              </a:rPr>
              <a:t>Strassmann</a:t>
            </a:r>
            <a:r>
              <a:rPr lang="fr-FR" sz="1600" b="1" i="1" dirty="0">
                <a:solidFill>
                  <a:schemeClr val="accent1">
                    <a:lumMod val="75000"/>
                  </a:schemeClr>
                </a:solidFill>
              </a:rPr>
              <a:t> et al, 16)</a:t>
            </a:r>
            <a:endParaRPr lang="fr-FR" sz="1600" dirty="0"/>
          </a:p>
        </p:txBody>
      </p:sp>
      <p:sp>
        <p:nvSpPr>
          <p:cNvPr id="100" name="Rectangle 99">
            <a:extLst>
              <a:ext uri="{FF2B5EF4-FFF2-40B4-BE49-F238E27FC236}">
                <a16:creationId xmlns:a16="http://schemas.microsoft.com/office/drawing/2014/main" id="{A267650C-1031-4530-9AD0-7F0FE60CA275}"/>
              </a:ext>
            </a:extLst>
          </p:cNvPr>
          <p:cNvSpPr/>
          <p:nvPr/>
        </p:nvSpPr>
        <p:spPr>
          <a:xfrm>
            <a:off x="1587518" y="2803775"/>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427066" y="1648005"/>
            <a:ext cx="836396" cy="898071"/>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11</a:t>
            </a:fld>
            <a:endParaRPr lang="fr-FR" dirty="0"/>
          </a:p>
        </p:txBody>
      </p:sp>
    </p:spTree>
    <p:extLst>
      <p:ext uri="{BB962C8B-B14F-4D97-AF65-F5344CB8AC3E}">
        <p14:creationId xmlns:p14="http://schemas.microsoft.com/office/powerpoint/2010/main" val="39687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9" grpId="0"/>
      <p:bldP spid="98"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83">
            <a:extLst>
              <a:ext uri="{FF2B5EF4-FFF2-40B4-BE49-F238E27FC236}">
                <a16:creationId xmlns:a16="http://schemas.microsoft.com/office/drawing/2014/main" id="{A80A4A2A-A9D3-42A7-A97C-87FEC34802BB}"/>
              </a:ext>
            </a:extLst>
          </p:cNvPr>
          <p:cNvCxnSpPr>
            <a:cxnSpLocks/>
          </p:cNvCxnSpPr>
          <p:nvPr/>
        </p:nvCxnSpPr>
        <p:spPr>
          <a:xfrm flipV="1">
            <a:off x="5693060" y="1918529"/>
            <a:ext cx="1776903" cy="1291944"/>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74">
            <a:extLst>
              <a:ext uri="{FF2B5EF4-FFF2-40B4-BE49-F238E27FC236}">
                <a16:creationId xmlns:a16="http://schemas.microsoft.com/office/drawing/2014/main" id="{9CBE53C0-71AF-468F-844C-81AF23316322}"/>
              </a:ext>
            </a:extLst>
          </p:cNvPr>
          <p:cNvCxnSpPr>
            <a:cxnSpLocks/>
          </p:cNvCxnSpPr>
          <p:nvPr/>
        </p:nvCxnSpPr>
        <p:spPr>
          <a:xfrm>
            <a:off x="5759898" y="3518637"/>
            <a:ext cx="2022753" cy="0"/>
          </a:xfrm>
          <a:prstGeom prst="line">
            <a:avLst/>
          </a:prstGeom>
          <a:ln w="1524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74">
            <a:extLst>
              <a:ext uri="{FF2B5EF4-FFF2-40B4-BE49-F238E27FC236}">
                <a16:creationId xmlns:a16="http://schemas.microsoft.com/office/drawing/2014/main" id="{97C79BE9-9E49-40FA-9844-109721902340}"/>
              </a:ext>
            </a:extLst>
          </p:cNvPr>
          <p:cNvCxnSpPr>
            <a:cxnSpLocks/>
          </p:cNvCxnSpPr>
          <p:nvPr/>
        </p:nvCxnSpPr>
        <p:spPr>
          <a:xfrm>
            <a:off x="5759898" y="3826802"/>
            <a:ext cx="1310470" cy="1096414"/>
          </a:xfrm>
          <a:prstGeom prst="line">
            <a:avLst/>
          </a:prstGeom>
          <a:ln w="1524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B7302EB4-8D55-44EF-BF3C-DFA321CC9918}"/>
              </a:ext>
            </a:extLst>
          </p:cNvPr>
          <p:cNvSpPr/>
          <p:nvPr/>
        </p:nvSpPr>
        <p:spPr>
          <a:xfrm>
            <a:off x="751040" y="1422272"/>
            <a:ext cx="5167454" cy="4850289"/>
          </a:xfrm>
          <a:prstGeom prst="ellipse">
            <a:avLst/>
          </a:prstGeom>
          <a:solidFill>
            <a:schemeClr val="accent3">
              <a:lumMod val="20000"/>
              <a:lumOff val="80000"/>
            </a:schemeClr>
          </a:solidFill>
          <a:ln>
            <a:noFill/>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6" name="Rectangle 5">
            <a:extLst>
              <a:ext uri="{FF2B5EF4-FFF2-40B4-BE49-F238E27FC236}">
                <a16:creationId xmlns:a16="http://schemas.microsoft.com/office/drawing/2014/main" id="{5F8F8916-9CC2-4BF5-9DD2-0FD75A97EA93}"/>
              </a:ext>
            </a:extLst>
          </p:cNvPr>
          <p:cNvSpPr/>
          <p:nvPr/>
        </p:nvSpPr>
        <p:spPr>
          <a:xfrm>
            <a:off x="6934857" y="1510655"/>
            <a:ext cx="3016274" cy="46225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Non-verbal </a:t>
            </a:r>
            <a:r>
              <a:rPr lang="fr-FR" sz="2400" b="1" dirty="0" err="1">
                <a:solidFill>
                  <a:prstClr val="white"/>
                </a:solidFill>
                <a:latin typeface="Open"/>
              </a:rPr>
              <a:t>behaviors</a:t>
            </a:r>
            <a:endParaRPr lang="fr-FR" sz="2400" b="1" dirty="0">
              <a:solidFill>
                <a:prstClr val="white"/>
              </a:solidFill>
              <a:latin typeface="Open"/>
            </a:endParaRPr>
          </a:p>
        </p:txBody>
      </p:sp>
      <p:sp>
        <p:nvSpPr>
          <p:cNvPr id="3" name="Rectangle 2">
            <a:extLst>
              <a:ext uri="{FF2B5EF4-FFF2-40B4-BE49-F238E27FC236}">
                <a16:creationId xmlns:a16="http://schemas.microsoft.com/office/drawing/2014/main" id="{C50546E2-2D02-4F9D-A9C2-6F48BF14F8CD}"/>
              </a:ext>
            </a:extLst>
          </p:cNvPr>
          <p:cNvSpPr/>
          <p:nvPr/>
        </p:nvSpPr>
        <p:spPr>
          <a:xfrm>
            <a:off x="6974876"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12" name="Bulle narrative : ronde 11">
            <a:extLst>
              <a:ext uri="{FF2B5EF4-FFF2-40B4-BE49-F238E27FC236}">
                <a16:creationId xmlns:a16="http://schemas.microsoft.com/office/drawing/2014/main" id="{6F7A5D65-D6DE-415E-B9C5-027E85CAC5FD}"/>
              </a:ext>
            </a:extLst>
          </p:cNvPr>
          <p:cNvSpPr/>
          <p:nvPr/>
        </p:nvSpPr>
        <p:spPr>
          <a:xfrm>
            <a:off x="3269241" y="1547812"/>
            <a:ext cx="1145104" cy="720813"/>
          </a:xfrm>
          <a:prstGeom prst="wedgeEllipseCallout">
            <a:avLst>
              <a:gd name="adj1" fmla="val 25166"/>
              <a:gd name="adj2" fmla="val 91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9" name="Bulle narrative : ronde 28">
            <a:extLst>
              <a:ext uri="{FF2B5EF4-FFF2-40B4-BE49-F238E27FC236}">
                <a16:creationId xmlns:a16="http://schemas.microsoft.com/office/drawing/2014/main" id="{B9C00121-3E4E-4F6F-8CEB-EB33F299CFE6}"/>
              </a:ext>
            </a:extLst>
          </p:cNvPr>
          <p:cNvSpPr/>
          <p:nvPr/>
        </p:nvSpPr>
        <p:spPr>
          <a:xfrm>
            <a:off x="2335340" y="1544495"/>
            <a:ext cx="1145104" cy="720813"/>
          </a:xfrm>
          <a:prstGeom prst="wedgeEllipseCallout">
            <a:avLst>
              <a:gd name="adj1" fmla="val -33911"/>
              <a:gd name="adj2" fmla="val 88015"/>
            </a:avLst>
          </a:prstGeom>
          <a:solidFill>
            <a:schemeClr val="accent3">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Rectangle 1">
            <a:extLst>
              <a:ext uri="{FF2B5EF4-FFF2-40B4-BE49-F238E27FC236}">
                <a16:creationId xmlns:a16="http://schemas.microsoft.com/office/drawing/2014/main" id="{D380D176-8072-4C85-8136-D478BCAAA9E7}"/>
              </a:ext>
            </a:extLst>
          </p:cNvPr>
          <p:cNvSpPr/>
          <p:nvPr/>
        </p:nvSpPr>
        <p:spPr>
          <a:xfrm>
            <a:off x="7648796" y="3287509"/>
            <a:ext cx="2613992" cy="46225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fr-FR" sz="2400" b="1" dirty="0" err="1">
                <a:latin typeface="Open"/>
              </a:rPr>
              <a:t>behaviors</a:t>
            </a:r>
            <a:endParaRPr lang="fr-FR" sz="2400" b="1" dirty="0">
              <a:latin typeface="Open"/>
            </a:endParaRPr>
          </a:p>
        </p:txBody>
      </p:sp>
      <p:sp>
        <p:nvSpPr>
          <p:cNvPr id="22" name="Rectangle 21">
            <a:extLst>
              <a:ext uri="{FF2B5EF4-FFF2-40B4-BE49-F238E27FC236}">
                <a16:creationId xmlns:a16="http://schemas.microsoft.com/office/drawing/2014/main" id="{1166C6A8-D5F6-4BAD-B899-6605BDBCD75D}"/>
              </a:ext>
            </a:extLst>
          </p:cNvPr>
          <p:cNvSpPr/>
          <p:nvPr/>
        </p:nvSpPr>
        <p:spPr>
          <a:xfrm>
            <a:off x="6974876" y="4811076"/>
            <a:ext cx="2742307" cy="435684"/>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Strategic </a:t>
            </a:r>
            <a:r>
              <a:rPr lang="fr-FR" sz="2400" b="1" dirty="0" err="1">
                <a:latin typeface="Open"/>
              </a:rPr>
              <a:t>behaviors</a:t>
            </a:r>
            <a:endParaRPr lang="fr-FR" sz="2400" b="1" dirty="0">
              <a:latin typeface="Open"/>
            </a:endParaRPr>
          </a:p>
        </p:txBody>
      </p:sp>
      <p:sp>
        <p:nvSpPr>
          <p:cNvPr id="42" name="ZoneTexte 41">
            <a:extLst>
              <a:ext uri="{FF2B5EF4-FFF2-40B4-BE49-F238E27FC236}">
                <a16:creationId xmlns:a16="http://schemas.microsoft.com/office/drawing/2014/main" id="{90BD41F7-3EE9-417D-9440-18C84CC1164C}"/>
              </a:ext>
            </a:extLst>
          </p:cNvPr>
          <p:cNvSpPr txBox="1"/>
          <p:nvPr/>
        </p:nvSpPr>
        <p:spPr>
          <a:xfrm>
            <a:off x="4852604" y="6000201"/>
            <a:ext cx="6986849" cy="461665"/>
          </a:xfrm>
          <a:prstGeom prst="rect">
            <a:avLst/>
          </a:prstGeom>
          <a:noFill/>
        </p:spPr>
        <p:txBody>
          <a:bodyPr wrap="none" rtlCol="0">
            <a:spAutoFit/>
          </a:bodyPr>
          <a:lstStyle/>
          <a:p>
            <a:r>
              <a:rPr lang="en-US" sz="2400" b="1" dirty="0"/>
              <a:t>How dominance influences the negotiation strategy ?</a:t>
            </a:r>
          </a:p>
        </p:txBody>
      </p:sp>
      <p:pic>
        <p:nvPicPr>
          <p:cNvPr id="10" name="Image 9">
            <a:extLst>
              <a:ext uri="{FF2B5EF4-FFF2-40B4-BE49-F238E27FC236}">
                <a16:creationId xmlns:a16="http://schemas.microsoft.com/office/drawing/2014/main" id="{51BF8C44-1B38-4686-BEA4-DB9B368D74C9}"/>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4656" y="2152185"/>
            <a:ext cx="3771815" cy="3647426"/>
          </a:xfrm>
          <a:prstGeom prst="rect">
            <a:avLst/>
          </a:prstGeom>
        </p:spPr>
      </p:pic>
      <p:pic>
        <p:nvPicPr>
          <p:cNvPr id="31" name="Image 30">
            <a:extLst>
              <a:ext uri="{FF2B5EF4-FFF2-40B4-BE49-F238E27FC236}">
                <a16:creationId xmlns:a16="http://schemas.microsoft.com/office/drawing/2014/main" id="{D1343C83-572E-4081-811B-84DCD9EFEB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891908" y="2486534"/>
            <a:ext cx="493127" cy="591707"/>
          </a:xfrm>
          <a:prstGeom prst="rect">
            <a:avLst/>
          </a:prstGeom>
        </p:spPr>
      </p:pic>
      <p:pic>
        <p:nvPicPr>
          <p:cNvPr id="32" name="Image 31">
            <a:extLst>
              <a:ext uri="{FF2B5EF4-FFF2-40B4-BE49-F238E27FC236}">
                <a16:creationId xmlns:a16="http://schemas.microsoft.com/office/drawing/2014/main" id="{B0B64118-D4CC-4A8B-A6B9-292FAC9D5E9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284195" y="2486534"/>
            <a:ext cx="493127" cy="591707"/>
          </a:xfrm>
          <a:prstGeom prst="rect">
            <a:avLst/>
          </a:prstGeom>
        </p:spPr>
      </p:pic>
      <p:sp>
        <p:nvSpPr>
          <p:cNvPr id="7" name="Espace réservé du numéro de diapositive 6">
            <a:extLst>
              <a:ext uri="{FF2B5EF4-FFF2-40B4-BE49-F238E27FC236}">
                <a16:creationId xmlns:a16="http://schemas.microsoft.com/office/drawing/2014/main" id="{B98C24FC-9049-4435-BF61-75E1A3CC9E85}"/>
              </a:ext>
            </a:extLst>
          </p:cNvPr>
          <p:cNvSpPr>
            <a:spLocks noGrp="1"/>
          </p:cNvSpPr>
          <p:nvPr>
            <p:ph type="sldNum" sz="quarter" idx="12"/>
          </p:nvPr>
        </p:nvSpPr>
        <p:spPr/>
        <p:txBody>
          <a:bodyPr/>
          <a:lstStyle/>
          <a:p>
            <a:fld id="{830C4335-9913-4F80-B9D7-EA4FD23BFB5C}" type="slidenum">
              <a:rPr lang="fr-FR" smtClean="0"/>
              <a:pPr/>
              <a:t>12</a:t>
            </a:fld>
            <a:endParaRPr lang="fr-FR" dirty="0"/>
          </a:p>
        </p:txBody>
      </p:sp>
    </p:spTree>
    <p:extLst>
      <p:ext uri="{BB962C8B-B14F-4D97-AF65-F5344CB8AC3E}">
        <p14:creationId xmlns:p14="http://schemas.microsoft.com/office/powerpoint/2010/main" val="39111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 name="Espace réservé du numéro de diapositive 1">
            <a:extLst>
              <a:ext uri="{FF2B5EF4-FFF2-40B4-BE49-F238E27FC236}">
                <a16:creationId xmlns:a16="http://schemas.microsoft.com/office/drawing/2014/main" id="{F6EC637D-1AC5-4DFB-A81B-EBE1262430A3}"/>
              </a:ext>
            </a:extLst>
          </p:cNvPr>
          <p:cNvSpPr>
            <a:spLocks noGrp="1"/>
          </p:cNvSpPr>
          <p:nvPr>
            <p:ph type="sldNum" sz="quarter" idx="12"/>
          </p:nvPr>
        </p:nvSpPr>
        <p:spPr/>
        <p:txBody>
          <a:bodyPr/>
          <a:lstStyle/>
          <a:p>
            <a:fld id="{830C4335-9913-4F80-B9D7-EA4FD23BFB5C}" type="slidenum">
              <a:rPr lang="fr-FR" smtClean="0"/>
              <a:pPr/>
              <a:t>13</a:t>
            </a:fld>
            <a:endParaRPr lang="fr-FR" dirty="0"/>
          </a:p>
        </p:txBody>
      </p:sp>
    </p:spTree>
    <p:extLst>
      <p:ext uri="{BB962C8B-B14F-4D97-AF65-F5344CB8AC3E}">
        <p14:creationId xmlns:p14="http://schemas.microsoft.com/office/powerpoint/2010/main" val="72928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54918" y="1849581"/>
            <a:ext cx="10702082"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ZoneTexte 2">
            <a:extLst>
              <a:ext uri="{FF2B5EF4-FFF2-40B4-BE49-F238E27FC236}">
                <a16:creationId xmlns:a16="http://schemas.microsoft.com/office/drawing/2014/main" id="{A749EB1D-0284-47C5-9920-07607C2D2656}"/>
              </a:ext>
            </a:extLst>
          </p:cNvPr>
          <p:cNvSpPr txBox="1"/>
          <p:nvPr/>
        </p:nvSpPr>
        <p:spPr>
          <a:xfrm>
            <a:off x="1969902" y="4605317"/>
            <a:ext cx="8252195" cy="954107"/>
          </a:xfrm>
          <a:prstGeom prst="rect">
            <a:avLst/>
          </a:prstGeom>
          <a:noFill/>
        </p:spPr>
        <p:txBody>
          <a:bodyPr wrap="none" rtlCol="0">
            <a:spAutoFit/>
          </a:bodyPr>
          <a:lstStyle/>
          <a:p>
            <a:pPr algn="ctr"/>
            <a:r>
              <a:rPr lang="fr-FR" sz="2800" b="1" dirty="0" err="1">
                <a:solidFill>
                  <a:schemeClr val="accent3">
                    <a:lumMod val="20000"/>
                    <a:lumOff val="80000"/>
                  </a:schemeClr>
                </a:solidFill>
              </a:rPr>
              <a:t>Implementation</a:t>
            </a:r>
            <a:r>
              <a:rPr lang="fr-FR" sz="2800" b="1" dirty="0">
                <a:solidFill>
                  <a:schemeClr val="accent3">
                    <a:lumMod val="20000"/>
                    <a:lumOff val="80000"/>
                  </a:schemeClr>
                </a:solidFill>
              </a:rPr>
              <a:t> of </a:t>
            </a:r>
            <a:r>
              <a:rPr lang="fr-FR" sz="2800" b="1" dirty="0" err="1">
                <a:solidFill>
                  <a:schemeClr val="accent3">
                    <a:lumMod val="20000"/>
                    <a:lumOff val="80000"/>
                  </a:schemeClr>
                </a:solidFill>
              </a:rPr>
              <a:t>principles</a:t>
            </a:r>
            <a:r>
              <a:rPr lang="fr-FR" sz="2800" b="1" dirty="0">
                <a:solidFill>
                  <a:schemeClr val="accent3">
                    <a:lumMod val="20000"/>
                    <a:lumOff val="80000"/>
                  </a:schemeClr>
                </a:solidFill>
              </a:rPr>
              <a:t> of dominance </a:t>
            </a:r>
            <a:r>
              <a:rPr lang="fr-FR" sz="2800" b="1" dirty="0" err="1">
                <a:solidFill>
                  <a:schemeClr val="accent3">
                    <a:lumMod val="20000"/>
                    <a:lumOff val="80000"/>
                  </a:schemeClr>
                </a:solidFill>
              </a:rPr>
              <a:t>behaviros</a:t>
            </a:r>
            <a:r>
              <a:rPr lang="fr-FR" sz="2800" b="1" dirty="0">
                <a:solidFill>
                  <a:schemeClr val="accent3">
                    <a:lumMod val="20000"/>
                    <a:lumOff val="80000"/>
                  </a:schemeClr>
                </a:solidFill>
              </a:rPr>
              <a:t> </a:t>
            </a:r>
          </a:p>
          <a:p>
            <a:pPr algn="ctr"/>
            <a:r>
              <a:rPr lang="fr-FR" sz="2800" b="1" dirty="0">
                <a:solidFill>
                  <a:schemeClr val="accent3">
                    <a:lumMod val="20000"/>
                    <a:lumOff val="80000"/>
                  </a:schemeClr>
                </a:solidFill>
              </a:rPr>
              <a:t>in a </a:t>
            </a:r>
            <a:r>
              <a:rPr lang="fr-FR" sz="2800" b="1" dirty="0" err="1">
                <a:solidFill>
                  <a:schemeClr val="accent3">
                    <a:lumMod val="20000"/>
                    <a:lumOff val="80000"/>
                  </a:schemeClr>
                </a:solidFill>
              </a:rPr>
              <a:t>conversational</a:t>
            </a:r>
            <a:r>
              <a:rPr lang="fr-FR" sz="2800" b="1" dirty="0">
                <a:solidFill>
                  <a:schemeClr val="accent3">
                    <a:lumMod val="20000"/>
                    <a:lumOff val="80000"/>
                  </a:schemeClr>
                </a:solidFill>
              </a:rPr>
              <a:t> agent</a:t>
            </a:r>
          </a:p>
        </p:txBody>
      </p:sp>
      <p:sp>
        <p:nvSpPr>
          <p:cNvPr id="4" name="Espace réservé du numéro de diapositive 3">
            <a:extLst>
              <a:ext uri="{FF2B5EF4-FFF2-40B4-BE49-F238E27FC236}">
                <a16:creationId xmlns:a16="http://schemas.microsoft.com/office/drawing/2014/main" id="{F253F37A-1119-4946-9AAA-6D76EA3732F0}"/>
              </a:ext>
            </a:extLst>
          </p:cNvPr>
          <p:cNvSpPr>
            <a:spLocks noGrp="1"/>
          </p:cNvSpPr>
          <p:nvPr>
            <p:ph type="sldNum" sz="quarter" idx="12"/>
          </p:nvPr>
        </p:nvSpPr>
        <p:spPr>
          <a:xfrm>
            <a:off x="9118600" y="6324600"/>
            <a:ext cx="2743200" cy="365125"/>
          </a:xfrm>
        </p:spPr>
        <p:txBody>
          <a:bodyPr/>
          <a:lstStyle/>
          <a:p>
            <a:fld id="{830C4335-9913-4F80-B9D7-EA4FD23BFB5C}" type="slidenum">
              <a:rPr lang="fr-FR" sz="1400" b="1" smtClean="0"/>
              <a:t>14</a:t>
            </a:fld>
            <a:endParaRPr lang="fr-FR" sz="1400" b="1" dirty="0"/>
          </a:p>
        </p:txBody>
      </p:sp>
    </p:spTree>
    <p:extLst>
      <p:ext uri="{BB962C8B-B14F-4D97-AF65-F5344CB8AC3E}">
        <p14:creationId xmlns:p14="http://schemas.microsoft.com/office/powerpoint/2010/main" val="372476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5775767" y="1823013"/>
            <a:ext cx="3418439" cy="2650591"/>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15</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down)">
                                      <p:cBhvr>
                                        <p:cTn id="23" dur="500"/>
                                        <p:tgtEl>
                                          <p:spTgt spid="74"/>
                                        </p:tgtEl>
                                      </p:cBhvr>
                                    </p:animEffect>
                                  </p:childTnLst>
                                </p:cTn>
                              </p:par>
                              <p:par>
                                <p:cTn id="24" presetID="22" presetClass="entr" presetSubtype="4"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3" grpId="0" animBg="1"/>
      <p:bldP spid="74" grpId="0" animBg="1"/>
      <p:bldP spid="111"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44" name="Oval 18">
            <a:extLst>
              <a:ext uri="{FF2B5EF4-FFF2-40B4-BE49-F238E27FC236}">
                <a16:creationId xmlns:a16="http://schemas.microsoft.com/office/drawing/2014/main" id="{85726E61-3C22-4846-BCFB-C404550A12B2}"/>
              </a:ext>
            </a:extLst>
          </p:cNvPr>
          <p:cNvSpPr/>
          <p:nvPr/>
        </p:nvSpPr>
        <p:spPr>
          <a:xfrm>
            <a:off x="9317930" y="3853961"/>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10548815" y="4538772"/>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146695" y="4538772"/>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148242" y="3194860"/>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539086" y="3199323"/>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293013" y="1518908"/>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290617" y="2471573"/>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1"/>
            <a:endCxn id="44" idx="5"/>
          </p:cNvCxnSpPr>
          <p:nvPr/>
        </p:nvCxnSpPr>
        <p:spPr>
          <a:xfrm flipH="1" flipV="1">
            <a:off x="10177731" y="4295041"/>
            <a:ext cx="517661" cy="320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008044" y="3636225"/>
            <a:ext cx="457404" cy="293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650356" y="3711951"/>
            <a:ext cx="1547" cy="826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177731" y="3623536"/>
            <a:ext cx="508874" cy="30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794278" y="2987321"/>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008044" y="2987321"/>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794278" y="2046099"/>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10804452" y="5159447"/>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419053" y="5156910"/>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2" name="ZoneTexte 71">
            <a:extLst>
              <a:ext uri="{FF2B5EF4-FFF2-40B4-BE49-F238E27FC236}">
                <a16:creationId xmlns:a16="http://schemas.microsoft.com/office/drawing/2014/main" id="{D17C9119-C5C8-452E-B795-6ACE7AABA66B}"/>
              </a:ext>
            </a:extLst>
          </p:cNvPr>
          <p:cNvSpPr txBox="1"/>
          <p:nvPr/>
        </p:nvSpPr>
        <p:spPr>
          <a:xfrm>
            <a:off x="9498261" y="439322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3" name="ZoneTexte 72">
            <a:extLst>
              <a:ext uri="{FF2B5EF4-FFF2-40B4-BE49-F238E27FC236}">
                <a16:creationId xmlns:a16="http://schemas.microsoft.com/office/drawing/2014/main" id="{2FCF28E4-FABC-421B-AD23-DD8FA566B98B}"/>
              </a:ext>
            </a:extLst>
          </p:cNvPr>
          <p:cNvSpPr txBox="1"/>
          <p:nvPr/>
        </p:nvSpPr>
        <p:spPr>
          <a:xfrm>
            <a:off x="8122523" y="372790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804453" y="3687458"/>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551959" y="3064882"/>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511911" y="1977122"/>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391751" y="1580277"/>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401161" y="2534936"/>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677443" y="3238917"/>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417515" y="3919830"/>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164947" y="3233772"/>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10533485" y="4608827"/>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181556" y="4604650"/>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a:t>
              </a:r>
              <a:r>
                <a:rPr lang="en-US" dirty="0" err="1"/>
                <a:t>Price,ambiance</a:t>
              </a:r>
              <a:r>
                <a:rPr lang="en-US" dirty="0"/>
                <a:t>}</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 and transitive</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
        <p:nvSpPr>
          <p:cNvPr id="2" name="Espace réservé du numéro de diapositive 1">
            <a:extLst>
              <a:ext uri="{FF2B5EF4-FFF2-40B4-BE49-F238E27FC236}">
                <a16:creationId xmlns:a16="http://schemas.microsoft.com/office/drawing/2014/main" id="{5876D0C8-D98D-4626-9AE7-98FE8228C8FB}"/>
              </a:ext>
            </a:extLst>
          </p:cNvPr>
          <p:cNvSpPr>
            <a:spLocks noGrp="1"/>
          </p:cNvSpPr>
          <p:nvPr>
            <p:ph type="sldNum" sz="quarter" idx="12"/>
          </p:nvPr>
        </p:nvSpPr>
        <p:spPr/>
        <p:txBody>
          <a:bodyPr/>
          <a:lstStyle/>
          <a:p>
            <a:fld id="{830C4335-9913-4F80-B9D7-EA4FD23BFB5C}" type="slidenum">
              <a:rPr lang="fr-FR" smtClean="0"/>
              <a:pPr/>
              <a:t>16</a:t>
            </a:fld>
            <a:endParaRPr lang="fr-FR" dirty="0"/>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3" name="Espace réservé du numéro de diapositive 2">
            <a:extLst>
              <a:ext uri="{FF2B5EF4-FFF2-40B4-BE49-F238E27FC236}">
                <a16:creationId xmlns:a16="http://schemas.microsoft.com/office/drawing/2014/main" id="{FC21CC98-26A0-4CD0-AEE3-CF402797527A}"/>
              </a:ext>
            </a:extLst>
          </p:cNvPr>
          <p:cNvSpPr>
            <a:spLocks noGrp="1"/>
          </p:cNvSpPr>
          <p:nvPr>
            <p:ph type="sldNum" sz="quarter" idx="12"/>
          </p:nvPr>
        </p:nvSpPr>
        <p:spPr/>
        <p:txBody>
          <a:bodyPr/>
          <a:lstStyle/>
          <a:p>
            <a:fld id="{830C4335-9913-4F80-B9D7-EA4FD23BFB5C}" type="slidenum">
              <a:rPr lang="fr-FR" smtClean="0"/>
              <a:pPr/>
              <a:t>17</a:t>
            </a:fld>
            <a:endParaRPr lang="fr-FR" dirty="0"/>
          </a:p>
        </p:txBody>
      </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
        <p:nvSpPr>
          <p:cNvPr id="3" name="Espace réservé du numéro de diapositive 2">
            <a:extLst>
              <a:ext uri="{FF2B5EF4-FFF2-40B4-BE49-F238E27FC236}">
                <a16:creationId xmlns:a16="http://schemas.microsoft.com/office/drawing/2014/main" id="{1BB15F84-C9DD-4430-AC0F-22B62DE677EA}"/>
              </a:ext>
            </a:extLst>
          </p:cNvPr>
          <p:cNvSpPr>
            <a:spLocks noGrp="1"/>
          </p:cNvSpPr>
          <p:nvPr>
            <p:ph type="sldNum" sz="quarter" idx="12"/>
          </p:nvPr>
        </p:nvSpPr>
        <p:spPr/>
        <p:txBody>
          <a:bodyPr/>
          <a:lstStyle/>
          <a:p>
            <a:fld id="{830C4335-9913-4F80-B9D7-EA4FD23BFB5C}" type="slidenum">
              <a:rPr lang="fr-FR" smtClean="0"/>
              <a:pPr/>
              <a:t>18</a:t>
            </a:fld>
            <a:endParaRPr lang="fr-FR" dirty="0"/>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a:extLst>
              <a:ext uri="{FF2B5EF4-FFF2-40B4-BE49-F238E27FC236}">
                <a16:creationId xmlns:a16="http://schemas.microsoft.com/office/drawing/2014/main" id="{924E3367-0CB8-4980-9C63-92D1DACE0707}"/>
              </a:ext>
            </a:extLst>
          </p:cNvPr>
          <p:cNvSpPr>
            <a:spLocks noGrp="1"/>
          </p:cNvSpPr>
          <p:nvPr>
            <p:ph type="sldNum" sz="quarter" idx="12"/>
          </p:nvPr>
        </p:nvSpPr>
        <p:spPr/>
        <p:txBody>
          <a:bodyPr/>
          <a:lstStyle/>
          <a:p>
            <a:fld id="{830C4335-9913-4F80-B9D7-EA4FD23BFB5C}" type="slidenum">
              <a:rPr lang="fr-FR" smtClean="0"/>
              <a:pPr/>
              <a:t>19</a:t>
            </a:fld>
            <a:endParaRPr lang="fr-FR" dirty="0"/>
          </a:p>
        </p:txBody>
      </p:sp>
    </p:spTree>
    <p:extLst>
      <p:ext uri="{BB962C8B-B14F-4D97-AF65-F5344CB8AC3E}">
        <p14:creationId xmlns:p14="http://schemas.microsoft.com/office/powerpoint/2010/main" val="330576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a:off x="4162816" y="5059634"/>
            <a:ext cx="1343572"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70242" y="3556650"/>
            <a:ext cx="2152560" cy="175175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a:off x="6089886" y="3955945"/>
            <a:ext cx="6114" cy="169430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flipV="1">
            <a:off x="9031837" y="3254673"/>
            <a:ext cx="1010586" cy="169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51751"/>
            <a:chOff x="1024339" y="1841621"/>
            <a:chExt cx="1979786" cy="1687885"/>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1806" y="2944731"/>
              <a:ext cx="1564852" cy="584775"/>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6609" y="1071777"/>
            <a:ext cx="1332181" cy="1299629"/>
            <a:chOff x="1562306" y="4808762"/>
            <a:chExt cx="1497526" cy="14136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3"/>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306" y="5883852"/>
              <a:ext cx="1497526" cy="338554"/>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88" y="2787088"/>
            <a:ext cx="1673103" cy="1428166"/>
            <a:chOff x="5367257" y="2428840"/>
            <a:chExt cx="1730987" cy="1705797"/>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984" y="2428840"/>
              <a:ext cx="1312601"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7257" y="3549862"/>
              <a:ext cx="1730987" cy="584775"/>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85" name="Groupe 84">
            <a:extLst>
              <a:ext uri="{FF2B5EF4-FFF2-40B4-BE49-F238E27FC236}">
                <a16:creationId xmlns:a16="http://schemas.microsoft.com/office/drawing/2014/main" id="{16E43C87-97D2-421F-8543-AF54CD9DABAB}"/>
              </a:ext>
            </a:extLst>
          </p:cNvPr>
          <p:cNvGrpSpPr/>
          <p:nvPr/>
        </p:nvGrpSpPr>
        <p:grpSpPr>
          <a:xfrm>
            <a:off x="8180783" y="4729073"/>
            <a:ext cx="1301247" cy="1559798"/>
            <a:chOff x="5378563" y="4625401"/>
            <a:chExt cx="1791287" cy="1863018"/>
          </a:xfrm>
        </p:grpSpPr>
        <p:pic>
          <p:nvPicPr>
            <p:cNvPr id="86" name="Image 85">
              <a:extLst>
                <a:ext uri="{FF2B5EF4-FFF2-40B4-BE49-F238E27FC236}">
                  <a16:creationId xmlns:a16="http://schemas.microsoft.com/office/drawing/2014/main" id="{6D64EFCB-D196-476C-8EA3-21B9B91BA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563" y="4625401"/>
              <a:ext cx="1791287" cy="1253766"/>
            </a:xfrm>
            <a:prstGeom prst="rect">
              <a:avLst/>
            </a:prstGeom>
          </p:spPr>
        </p:pic>
        <p:sp>
          <p:nvSpPr>
            <p:cNvPr id="87" name="ZoneTexte 86">
              <a:extLst>
                <a:ext uri="{FF2B5EF4-FFF2-40B4-BE49-F238E27FC236}">
                  <a16:creationId xmlns:a16="http://schemas.microsoft.com/office/drawing/2014/main" id="{85A39D31-A88A-4F91-BEE1-DDFAD911F19C}"/>
                </a:ext>
              </a:extLst>
            </p:cNvPr>
            <p:cNvSpPr txBox="1"/>
            <p:nvPr/>
          </p:nvSpPr>
          <p:spPr>
            <a:xfrm>
              <a:off x="5869511" y="5903644"/>
              <a:ext cx="726481" cy="584775"/>
            </a:xfrm>
            <a:prstGeom prst="rect">
              <a:avLst/>
            </a:prstGeom>
            <a:noFill/>
          </p:spPr>
          <p:txBody>
            <a:bodyPr wrap="none" rtlCol="0">
              <a:spAutoFit/>
            </a:bodyPr>
            <a:lstStyle/>
            <a:p>
              <a:pPr algn="ctr"/>
              <a:r>
                <a:rPr lang="fr-FR" sz="1600" b="1" dirty="0"/>
                <a:t>Louise</a:t>
              </a:r>
            </a:p>
            <a:p>
              <a:pPr algn="ctr"/>
              <a:r>
                <a:rPr lang="fr-FR" sz="1600" dirty="0" err="1"/>
                <a:t>Davi</a:t>
              </a:r>
              <a:endParaRPr lang="fr-FR" sz="1600" dirty="0"/>
            </a:p>
          </p:txBody>
        </p:sp>
      </p:grpSp>
      <p:cxnSp>
        <p:nvCxnSpPr>
          <p:cNvPr id="88" name="Straight Connector 52">
            <a:extLst>
              <a:ext uri="{FF2B5EF4-FFF2-40B4-BE49-F238E27FC236}">
                <a16:creationId xmlns:a16="http://schemas.microsoft.com/office/drawing/2014/main" id="{660D132B-4257-4818-8971-F8FA248913F3}"/>
              </a:ext>
            </a:extLst>
          </p:cNvPr>
          <p:cNvCxnSpPr>
            <a:cxnSpLocks/>
            <a:stCxn id="86" idx="0"/>
            <a:endCxn id="78" idx="2"/>
          </p:cNvCxnSpPr>
          <p:nvPr/>
        </p:nvCxnSpPr>
        <p:spPr>
          <a:xfrm flipH="1" flipV="1">
            <a:off x="8473034" y="3365795"/>
            <a:ext cx="358373" cy="13632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6" name="Groupe 75">
            <a:extLst>
              <a:ext uri="{FF2B5EF4-FFF2-40B4-BE49-F238E27FC236}">
                <a16:creationId xmlns:a16="http://schemas.microsoft.com/office/drawing/2014/main" id="{F097C8DF-9E45-401B-BA50-89E63771A506}"/>
              </a:ext>
            </a:extLst>
          </p:cNvPr>
          <p:cNvGrpSpPr/>
          <p:nvPr/>
        </p:nvGrpSpPr>
        <p:grpSpPr>
          <a:xfrm>
            <a:off x="8076159" y="2827612"/>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6" y="5347486"/>
            <a:ext cx="1529650" cy="1393170"/>
            <a:chOff x="8641607" y="4625401"/>
            <a:chExt cx="1790866" cy="1838541"/>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787583" y="5879167"/>
              <a:ext cx="1629036" cy="584775"/>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239370"/>
            <a:chOff x="8845675" y="2511156"/>
            <a:chExt cx="1651860" cy="1621834"/>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937881" y="3548215"/>
              <a:ext cx="1328441" cy="584775"/>
            </a:xfrm>
            <a:prstGeom prst="rect">
              <a:avLst/>
            </a:prstGeom>
            <a:noFill/>
          </p:spPr>
          <p:txBody>
            <a:bodyPr wrap="none" rtlCol="0">
              <a:spAutoFit/>
            </a:bodyPr>
            <a:lstStyle/>
            <a:p>
              <a:pPr algn="ctr"/>
              <a:r>
                <a:rPr lang="fr-FR" sz="1600" b="1" dirty="0" err="1"/>
                <a:t>SimCoach</a:t>
              </a:r>
              <a:endParaRPr lang="fr-FR" sz="1600" b="1" dirty="0"/>
            </a:p>
            <a:p>
              <a:r>
                <a:rPr lang="fr-FR" sz="1600" dirty="0" err="1"/>
                <a:t>Rizzo</a:t>
              </a:r>
              <a:r>
                <a:rPr lang="fr-FR" sz="1600" dirty="0"/>
                <a:t>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54" name="Ellipse 53">
            <a:extLst>
              <a:ext uri="{FF2B5EF4-FFF2-40B4-BE49-F238E27FC236}">
                <a16:creationId xmlns:a16="http://schemas.microsoft.com/office/drawing/2014/main" id="{44DB70F7-D8A2-41CF-8DFE-D406FD626DB7}"/>
              </a:ext>
            </a:extLst>
          </p:cNvPr>
          <p:cNvSpPr/>
          <p:nvPr/>
        </p:nvSpPr>
        <p:spPr>
          <a:xfrm>
            <a:off x="5832130" y="6128227"/>
            <a:ext cx="527739" cy="489599"/>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accent3"/>
              </a:solidFill>
            </a:endParaRPr>
          </a:p>
        </p:txBody>
      </p:sp>
      <p:cxnSp>
        <p:nvCxnSpPr>
          <p:cNvPr id="63" name="Straight Connector 3">
            <a:extLst>
              <a:ext uri="{FF2B5EF4-FFF2-40B4-BE49-F238E27FC236}">
                <a16:creationId xmlns:a16="http://schemas.microsoft.com/office/drawing/2014/main" id="{8F735BA1-CE09-49BA-8EA3-D0BC61460B2F}"/>
              </a:ext>
            </a:extLst>
          </p:cNvPr>
          <p:cNvCxnSpPr>
            <a:cxnSpLocks/>
            <a:stCxn id="54" idx="0"/>
            <a:endCxn id="66" idx="4"/>
          </p:cNvCxnSpPr>
          <p:nvPr/>
        </p:nvCxnSpPr>
        <p:spPr>
          <a:xfrm flipV="1">
            <a:off x="6096000" y="5650251"/>
            <a:ext cx="0" cy="47797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506388" y="4469018"/>
            <a:ext cx="1179223" cy="1181233"/>
            <a:chOff x="1028058" y="1436039"/>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1028058" y="1436039"/>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1173532" y="1726170"/>
              <a:ext cx="983987" cy="646331"/>
            </a:xfrm>
            <a:prstGeom prst="rect">
              <a:avLst/>
            </a:prstGeom>
            <a:noFill/>
          </p:spPr>
          <p:txBody>
            <a:bodyPr wrap="none" rtlCol="0">
              <a:spAutoFit/>
            </a:bodyPr>
            <a:lstStyle/>
            <a:p>
              <a:r>
                <a:rPr lang="fr-FR" sz="3600" b="1" dirty="0">
                  <a:solidFill>
                    <a:schemeClr val="accent5"/>
                  </a:solidFill>
                </a:rPr>
                <a:t>ACA</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
        <p:nvSpPr>
          <p:cNvPr id="8" name="ZoneTexte 7">
            <a:extLst>
              <a:ext uri="{FF2B5EF4-FFF2-40B4-BE49-F238E27FC236}">
                <a16:creationId xmlns:a16="http://schemas.microsoft.com/office/drawing/2014/main" id="{95740092-1666-48AB-AD03-1A9C1C4FC3F5}"/>
              </a:ext>
            </a:extLst>
          </p:cNvPr>
          <p:cNvSpPr txBox="1"/>
          <p:nvPr/>
        </p:nvSpPr>
        <p:spPr>
          <a:xfrm>
            <a:off x="5889415" y="6027261"/>
            <a:ext cx="439544" cy="523220"/>
          </a:xfrm>
          <a:prstGeom prst="rect">
            <a:avLst/>
          </a:prstGeom>
          <a:noFill/>
        </p:spPr>
        <p:txBody>
          <a:bodyPr wrap="none" rtlCol="0">
            <a:spAutoFit/>
          </a:bodyPr>
          <a:lstStyle/>
          <a:p>
            <a:r>
              <a:rPr lang="fr-FR" sz="2800" b="1" dirty="0">
                <a:solidFill>
                  <a:schemeClr val="accent3"/>
                </a:solidFill>
              </a:rPr>
              <a:t>…</a:t>
            </a:r>
          </a:p>
        </p:txBody>
      </p:sp>
      <p:sp>
        <p:nvSpPr>
          <p:cNvPr id="10" name="Espace réservé du numéro de diapositive 9">
            <a:extLst>
              <a:ext uri="{FF2B5EF4-FFF2-40B4-BE49-F238E27FC236}">
                <a16:creationId xmlns:a16="http://schemas.microsoft.com/office/drawing/2014/main" id="{821AD54A-7456-479A-B549-E91D14DA3E68}"/>
              </a:ext>
            </a:extLst>
          </p:cNvPr>
          <p:cNvSpPr>
            <a:spLocks noGrp="1"/>
          </p:cNvSpPr>
          <p:nvPr>
            <p:ph type="sldNum" sz="quarter" idx="12"/>
          </p:nvPr>
        </p:nvSpPr>
        <p:spPr/>
        <p:txBody>
          <a:bodyPr/>
          <a:lstStyle/>
          <a:p>
            <a:fld id="{830C4335-9913-4F80-B9D7-EA4FD23BFB5C}" type="slidenum">
              <a:rPr lang="fr-FR" smtClean="0"/>
              <a:pPr/>
              <a:t>2</a:t>
            </a:fld>
            <a:endParaRPr lang="fr-FR" dirty="0"/>
          </a:p>
        </p:txBody>
      </p:sp>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94505" y="2782576"/>
            <a:ext cx="254832" cy="32464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432476" y="2428999"/>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F13DE71B-EA97-4D05-A272-E287A2E8BEF5}"/>
              </a:ext>
            </a:extLst>
          </p:cNvPr>
          <p:cNvGrpSpPr/>
          <p:nvPr/>
        </p:nvGrpSpPr>
        <p:grpSpPr>
          <a:xfrm>
            <a:off x="1041400" y="1752235"/>
            <a:ext cx="3427178" cy="4010287"/>
            <a:chOff x="843246" y="2203238"/>
            <a:chExt cx="3768221" cy="4339594"/>
          </a:xfrm>
        </p:grpSpPr>
        <p:sp>
          <p:nvSpPr>
            <p:cNvPr id="50" name="Oval 18">
              <a:extLst>
                <a:ext uri="{FF2B5EF4-FFF2-40B4-BE49-F238E27FC236}">
                  <a16:creationId xmlns:a16="http://schemas.microsoft.com/office/drawing/2014/main" id="{3F2B8CCA-7A6E-4F1D-9472-8FE27751AF73}"/>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1" name="Oval 18">
              <a:extLst>
                <a:ext uri="{FF2B5EF4-FFF2-40B4-BE49-F238E27FC236}">
                  <a16:creationId xmlns:a16="http://schemas.microsoft.com/office/drawing/2014/main" id="{17C50AC7-A03C-4267-9987-A20594B60A05}"/>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2" name="Oval 18">
              <a:extLst>
                <a:ext uri="{FF2B5EF4-FFF2-40B4-BE49-F238E27FC236}">
                  <a16:creationId xmlns:a16="http://schemas.microsoft.com/office/drawing/2014/main" id="{FF091E2B-1535-4ECE-B4A9-D8287035F35F}"/>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19D36B24-3856-4F0E-9E35-E1ABF9FDBC75}"/>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ED2E902A-9584-4580-A7EF-1B53F623036C}"/>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53C7E241-4F8F-4495-B0B5-F533B7A19B1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995304EA-699C-4C6D-9163-9F13F2807A84}"/>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4" name="Connecteur droit avec flèche 83">
              <a:extLst>
                <a:ext uri="{FF2B5EF4-FFF2-40B4-BE49-F238E27FC236}">
                  <a16:creationId xmlns:a16="http://schemas.microsoft.com/office/drawing/2014/main" id="{72663A39-4820-494D-826E-FC10EFC9A078}"/>
                </a:ext>
              </a:extLst>
            </p:cNvPr>
            <p:cNvCxnSpPr>
              <a:cxnSpLocks/>
              <a:stCxn id="51" idx="1"/>
              <a:endCxn id="50"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DF334110-3433-4AC7-BC19-2E59B8A56333}"/>
                </a:ext>
              </a:extLst>
            </p:cNvPr>
            <p:cNvCxnSpPr>
              <a:cxnSpLocks/>
              <a:stCxn id="50" idx="1"/>
              <a:endCxn id="53"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F431096-F437-45F9-8EE8-EC5B4908FBA6}"/>
                </a:ext>
              </a:extLst>
            </p:cNvPr>
            <p:cNvCxnSpPr>
              <a:cxnSpLocks/>
              <a:stCxn id="52" idx="0"/>
              <a:endCxn id="53"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93B1A3F-6DDC-44DB-BA35-DF0304AAD9AF}"/>
                </a:ext>
              </a:extLst>
            </p:cNvPr>
            <p:cNvCxnSpPr>
              <a:cxnSpLocks/>
              <a:stCxn id="50" idx="7"/>
              <a:endCxn id="8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B8821188-9244-4C7B-83FA-791EA51D9627}"/>
                </a:ext>
              </a:extLst>
            </p:cNvPr>
            <p:cNvCxnSpPr>
              <a:cxnSpLocks/>
              <a:stCxn id="81" idx="1"/>
              <a:endCxn id="8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962376A-0899-4B1E-AB1E-650F2BC73DBC}"/>
                </a:ext>
              </a:extLst>
            </p:cNvPr>
            <p:cNvCxnSpPr>
              <a:cxnSpLocks/>
              <a:stCxn id="53" idx="7"/>
              <a:endCxn id="8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36713D11-A8A9-4063-A32D-F1EBE9831A52}"/>
                </a:ext>
              </a:extLst>
            </p:cNvPr>
            <p:cNvCxnSpPr>
              <a:cxnSpLocks/>
              <a:stCxn id="83" idx="0"/>
              <a:endCxn id="8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13F99EC6-D530-4B94-8FC5-C7D3BD99DAB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B131A892-EB20-4A60-8973-7FC3A0C5792C}"/>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9B1D096-9212-4F60-BD58-C63D7A54EEE9}"/>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11CA8A4A-8F7F-48C2-9B9F-A1187E2ABBC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42F66D1B-1071-470A-8118-402518BE113A}"/>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7890CA0D-7040-43BF-8630-F9D31E0748FC}"/>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13B55D11-6473-4934-A95F-41883769C668}"/>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F00E1B3-E6F8-4589-946A-11557F01EF70}"/>
                </a:ext>
              </a:extLst>
            </p:cNvPr>
            <p:cNvSpPr txBox="1"/>
            <p:nvPr/>
          </p:nvSpPr>
          <p:spPr>
            <a:xfrm>
              <a:off x="2238777" y="2269646"/>
              <a:ext cx="828112" cy="369333"/>
            </a:xfrm>
            <a:prstGeom prst="rect">
              <a:avLst/>
            </a:prstGeom>
            <a:noFill/>
          </p:spPr>
          <p:txBody>
            <a:bodyPr wrap="none" rtlCol="0">
              <a:spAutoFit/>
            </a:bodyPr>
            <a:lstStyle/>
            <a:p>
              <a:r>
                <a:rPr lang="en-US" b="1"/>
                <a:t>French</a:t>
              </a:r>
              <a:endParaRPr lang="fr-FR" dirty="0"/>
            </a:p>
          </p:txBody>
        </p:sp>
        <p:sp>
          <p:nvSpPr>
            <p:cNvPr id="108" name="ZoneTexte 107">
              <a:extLst>
                <a:ext uri="{FF2B5EF4-FFF2-40B4-BE49-F238E27FC236}">
                  <a16:creationId xmlns:a16="http://schemas.microsoft.com/office/drawing/2014/main" id="{272F4049-6865-4881-8CD1-576F27F2C5B4}"/>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679EAD32-280A-4B05-9447-675D489CACD3}"/>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F6FF574C-EBE6-4300-B522-70DAA80220DC}"/>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17ED6DA7-E256-4581-99E6-D8934EBB69EA}"/>
                </a:ext>
              </a:extLst>
            </p:cNvPr>
            <p:cNvSpPr txBox="1"/>
            <p:nvPr/>
          </p:nvSpPr>
          <p:spPr>
            <a:xfrm>
              <a:off x="889892" y="4058919"/>
              <a:ext cx="992451" cy="369333"/>
            </a:xfrm>
            <a:prstGeom prst="rect">
              <a:avLst/>
            </a:prstGeom>
            <a:noFill/>
          </p:spPr>
          <p:txBody>
            <a:bodyPr wrap="none" rtlCol="0">
              <a:spAutoFit/>
            </a:bodyPr>
            <a:lstStyle/>
            <a:p>
              <a:r>
                <a:rPr lang="en-US" b="1"/>
                <a:t>Mexican</a:t>
              </a:r>
              <a:endParaRPr lang="fr-FR" dirty="0"/>
            </a:p>
          </p:txBody>
        </p:sp>
        <p:sp>
          <p:nvSpPr>
            <p:cNvPr id="112" name="ZoneTexte 111">
              <a:extLst>
                <a:ext uri="{FF2B5EF4-FFF2-40B4-BE49-F238E27FC236}">
                  <a16:creationId xmlns:a16="http://schemas.microsoft.com/office/drawing/2014/main" id="{CAA49B61-3970-4A44-935F-A1BB89085120}"/>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0EAD9F0-52FB-453D-B676-0BE53335CCAB}"/>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3" name="Rectangle 2">
            <a:extLst>
              <a:ext uri="{FF2B5EF4-FFF2-40B4-BE49-F238E27FC236}">
                <a16:creationId xmlns:a16="http://schemas.microsoft.com/office/drawing/2014/main" id="{710A8D65-38DF-483E-99A0-FA17E55149A3}"/>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4" name="Groupe 53">
            <a:extLst>
              <a:ext uri="{FF2B5EF4-FFF2-40B4-BE49-F238E27FC236}">
                <a16:creationId xmlns:a16="http://schemas.microsoft.com/office/drawing/2014/main" id="{6885D31B-022A-4606-8BA1-C4B0832954F9}"/>
              </a:ext>
            </a:extLst>
          </p:cNvPr>
          <p:cNvGrpSpPr/>
          <p:nvPr/>
        </p:nvGrpSpPr>
        <p:grpSpPr>
          <a:xfrm>
            <a:off x="7782685" y="3188891"/>
            <a:ext cx="2964322" cy="784121"/>
            <a:chOff x="5242720" y="4745211"/>
            <a:chExt cx="2529680" cy="778166"/>
          </a:xfrm>
        </p:grpSpPr>
        <p:sp>
          <p:nvSpPr>
            <p:cNvPr id="55" name="Freeform: Shape 68">
              <a:extLst>
                <a:ext uri="{FF2B5EF4-FFF2-40B4-BE49-F238E27FC236}">
                  <a16:creationId xmlns:a16="http://schemas.microsoft.com/office/drawing/2014/main" id="{CDC219CF-C668-4B05-9EDC-01723C6E863A}"/>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004DCD2C-A3AB-4A1E-B2A2-2917D30FE0F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7" name="Freeform: Shape 68">
            <a:extLst>
              <a:ext uri="{FF2B5EF4-FFF2-40B4-BE49-F238E27FC236}">
                <a16:creationId xmlns:a16="http://schemas.microsoft.com/office/drawing/2014/main" id="{A7511159-6D2B-435C-BA47-D615B7FE67CB}"/>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Espace réservé du numéro de diapositive 3">
            <a:extLst>
              <a:ext uri="{FF2B5EF4-FFF2-40B4-BE49-F238E27FC236}">
                <a16:creationId xmlns:a16="http://schemas.microsoft.com/office/drawing/2014/main" id="{D7889F1D-DF5E-4B86-9C4E-F3E7F1DA7D34}"/>
              </a:ext>
            </a:extLst>
          </p:cNvPr>
          <p:cNvSpPr>
            <a:spLocks noGrp="1"/>
          </p:cNvSpPr>
          <p:nvPr>
            <p:ph type="sldNum" sz="quarter" idx="12"/>
          </p:nvPr>
        </p:nvSpPr>
        <p:spPr/>
        <p:txBody>
          <a:bodyPr/>
          <a:lstStyle/>
          <a:p>
            <a:fld id="{830C4335-9913-4F80-B9D7-EA4FD23BFB5C}" type="slidenum">
              <a:rPr lang="fr-FR" smtClean="0"/>
              <a:pPr/>
              <a:t>20</a:t>
            </a:fld>
            <a:endParaRPr lang="fr-FR" dirty="0"/>
          </a:p>
        </p:txBody>
      </p:sp>
    </p:spTree>
    <p:extLst>
      <p:ext uri="{BB962C8B-B14F-4D97-AF65-F5344CB8AC3E}">
        <p14:creationId xmlns:p14="http://schemas.microsoft.com/office/powerpoint/2010/main" val="1230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438826" y="2396932"/>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E7EB7088-1D9D-4CAF-A880-D827E3FC74F1}"/>
              </a:ext>
            </a:extLst>
          </p:cNvPr>
          <p:cNvGrpSpPr/>
          <p:nvPr/>
        </p:nvGrpSpPr>
        <p:grpSpPr>
          <a:xfrm>
            <a:off x="1041400" y="1752235"/>
            <a:ext cx="3427178" cy="4010287"/>
            <a:chOff x="843246" y="2203238"/>
            <a:chExt cx="3768221" cy="4339594"/>
          </a:xfrm>
        </p:grpSpPr>
        <p:sp>
          <p:nvSpPr>
            <p:cNvPr id="52" name="Oval 18">
              <a:extLst>
                <a:ext uri="{FF2B5EF4-FFF2-40B4-BE49-F238E27FC236}">
                  <a16:creationId xmlns:a16="http://schemas.microsoft.com/office/drawing/2014/main" id="{C613DD28-CA01-4A44-86B8-2BB5111423FE}"/>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752EF55D-824A-44C4-B48C-B8278B63B0B7}"/>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B1146F7B-CD00-4349-B33C-69B90FF32118}"/>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B4C8FEA4-4052-4D76-965B-A6D8D535D877}"/>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49EB7C95-7DD2-43C2-9CD4-C3E14412629F}"/>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4" name="Oval 18">
              <a:extLst>
                <a:ext uri="{FF2B5EF4-FFF2-40B4-BE49-F238E27FC236}">
                  <a16:creationId xmlns:a16="http://schemas.microsoft.com/office/drawing/2014/main" id="{084C6FCE-27E9-4D38-9AD4-A5A136500D12}"/>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5" name="Oval 18">
              <a:extLst>
                <a:ext uri="{FF2B5EF4-FFF2-40B4-BE49-F238E27FC236}">
                  <a16:creationId xmlns:a16="http://schemas.microsoft.com/office/drawing/2014/main" id="{1E520BB9-292C-4985-92B0-510217ABF605}"/>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6" name="Connecteur droit avec flèche 85">
              <a:extLst>
                <a:ext uri="{FF2B5EF4-FFF2-40B4-BE49-F238E27FC236}">
                  <a16:creationId xmlns:a16="http://schemas.microsoft.com/office/drawing/2014/main" id="{48B1FAA4-3E35-47BF-A7BD-1CC7F1CE5079}"/>
                </a:ext>
              </a:extLst>
            </p:cNvPr>
            <p:cNvCxnSpPr>
              <a:cxnSpLocks/>
              <a:stCxn id="53" idx="1"/>
              <a:endCxn id="52"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4ABA8D7A-8A79-4EEA-8518-C4FFE2D7CF23}"/>
                </a:ext>
              </a:extLst>
            </p:cNvPr>
            <p:cNvCxnSpPr>
              <a:cxnSpLocks/>
              <a:stCxn id="52" idx="1"/>
              <a:endCxn id="82"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000246ED-471A-480C-9E60-BD7FC8315BB9}"/>
                </a:ext>
              </a:extLst>
            </p:cNvPr>
            <p:cNvCxnSpPr>
              <a:cxnSpLocks/>
              <a:stCxn id="81" idx="0"/>
              <a:endCxn id="82"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D5B4628-8201-4C7A-994F-4F2D68A60B0A}"/>
                </a:ext>
              </a:extLst>
            </p:cNvPr>
            <p:cNvCxnSpPr>
              <a:cxnSpLocks/>
              <a:stCxn id="52" idx="7"/>
              <a:endCxn id="83"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6D7AD562-EAA4-422C-8386-42156270EC52}"/>
                </a:ext>
              </a:extLst>
            </p:cNvPr>
            <p:cNvCxnSpPr>
              <a:cxnSpLocks/>
              <a:stCxn id="83" idx="1"/>
              <a:endCxn id="8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0C922456-1E54-427D-8A7C-9CB9A40026F6}"/>
                </a:ext>
              </a:extLst>
            </p:cNvPr>
            <p:cNvCxnSpPr>
              <a:cxnSpLocks/>
              <a:stCxn id="82" idx="7"/>
              <a:endCxn id="8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095070FA-C277-4877-9FCB-8C0E04BDAEF5}"/>
                </a:ext>
              </a:extLst>
            </p:cNvPr>
            <p:cNvCxnSpPr>
              <a:cxnSpLocks/>
              <a:stCxn id="85" idx="0"/>
              <a:endCxn id="8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F4FF1469-D0DD-4D1E-A902-1FC4544FBC1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122119CB-F707-41A2-A2CE-2811E5E226F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BFD1E59-467C-4D03-A10B-0FCCFBDAB610}"/>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32F02F3B-4BB3-40EB-9163-28BD00F5105F}"/>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00F6A4A3-E2E0-4CEE-ACBE-FB8BE2CAA98F}"/>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9864429D-BC81-4017-9FE4-FB52D0E9673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DCDB511A-B2AF-4D26-AAA0-5FA32C4D9042}"/>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26A040D-66A0-41D7-BBBE-2738397278AA}"/>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08" name="ZoneTexte 107">
              <a:extLst>
                <a:ext uri="{FF2B5EF4-FFF2-40B4-BE49-F238E27FC236}">
                  <a16:creationId xmlns:a16="http://schemas.microsoft.com/office/drawing/2014/main" id="{3290209C-3895-407A-8F43-99420AD13EB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C191D983-60E9-4D58-8A33-0F1E4D716BF2}"/>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18938C8E-038B-4455-8338-FA0EB4B41774}"/>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66328E5D-B26D-43D2-B356-8868D0730F0F}"/>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2" name="ZoneTexte 111">
              <a:extLst>
                <a:ext uri="{FF2B5EF4-FFF2-40B4-BE49-F238E27FC236}">
                  <a16:creationId xmlns:a16="http://schemas.microsoft.com/office/drawing/2014/main" id="{96A321C4-843A-493A-B26C-A07EAA50B9DA}"/>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8719E38-3D92-4744-B10A-8B42A58D57D9}"/>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48" name="Rectangle 47">
            <a:extLst>
              <a:ext uri="{FF2B5EF4-FFF2-40B4-BE49-F238E27FC236}">
                <a16:creationId xmlns:a16="http://schemas.microsoft.com/office/drawing/2014/main" id="{082C8601-4CBA-4DCC-B116-90F611D5EA51}"/>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0" name="Groupe 49">
            <a:extLst>
              <a:ext uri="{FF2B5EF4-FFF2-40B4-BE49-F238E27FC236}">
                <a16:creationId xmlns:a16="http://schemas.microsoft.com/office/drawing/2014/main" id="{4F60CC41-9BB7-4296-896C-21B3EB8A4EBC}"/>
              </a:ext>
            </a:extLst>
          </p:cNvPr>
          <p:cNvGrpSpPr/>
          <p:nvPr/>
        </p:nvGrpSpPr>
        <p:grpSpPr>
          <a:xfrm>
            <a:off x="7782685" y="3188891"/>
            <a:ext cx="2964322" cy="784121"/>
            <a:chOff x="5242720" y="4745211"/>
            <a:chExt cx="2529680" cy="778166"/>
          </a:xfrm>
        </p:grpSpPr>
        <p:sp>
          <p:nvSpPr>
            <p:cNvPr id="54" name="Freeform: Shape 68">
              <a:extLst>
                <a:ext uri="{FF2B5EF4-FFF2-40B4-BE49-F238E27FC236}">
                  <a16:creationId xmlns:a16="http://schemas.microsoft.com/office/drawing/2014/main" id="{F812060C-A994-4D31-B830-9FB99F15A52B}"/>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5" name="ZoneTexte 54">
              <a:extLst>
                <a:ext uri="{FF2B5EF4-FFF2-40B4-BE49-F238E27FC236}">
                  <a16:creationId xmlns:a16="http://schemas.microsoft.com/office/drawing/2014/main" id="{81D3D1CB-6551-494C-9FD7-9DE743FFB0B3}"/>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6" name="Freeform: Shape 68">
            <a:extLst>
              <a:ext uri="{FF2B5EF4-FFF2-40B4-BE49-F238E27FC236}">
                <a16:creationId xmlns:a16="http://schemas.microsoft.com/office/drawing/2014/main" id="{01190447-2F3C-4B7D-B501-B7CCE279E413}"/>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3" name="Espace réservé du numéro de diapositive 2">
            <a:extLst>
              <a:ext uri="{FF2B5EF4-FFF2-40B4-BE49-F238E27FC236}">
                <a16:creationId xmlns:a16="http://schemas.microsoft.com/office/drawing/2014/main" id="{B10CDE77-14D5-4842-A2DD-3A51A9D40373}"/>
              </a:ext>
            </a:extLst>
          </p:cNvPr>
          <p:cNvSpPr>
            <a:spLocks noGrp="1"/>
          </p:cNvSpPr>
          <p:nvPr>
            <p:ph type="sldNum" sz="quarter" idx="12"/>
          </p:nvPr>
        </p:nvSpPr>
        <p:spPr/>
        <p:txBody>
          <a:bodyPr/>
          <a:lstStyle/>
          <a:p>
            <a:fld id="{830C4335-9913-4F80-B9D7-EA4FD23BFB5C}" type="slidenum">
              <a:rPr lang="fr-FR" smtClean="0"/>
              <a:pPr/>
              <a:t>21</a:t>
            </a:fld>
            <a:endParaRPr lang="fr-FR" dirty="0"/>
          </a:p>
        </p:txBody>
      </p:sp>
    </p:spTree>
    <p:extLst>
      <p:ext uri="{BB962C8B-B14F-4D97-AF65-F5344CB8AC3E}">
        <p14:creationId xmlns:p14="http://schemas.microsoft.com/office/powerpoint/2010/main" val="287122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89620" y="464235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grpSp>
        <p:nvGrpSpPr>
          <p:cNvPr id="116" name="Groupe 115">
            <a:extLst>
              <a:ext uri="{FF2B5EF4-FFF2-40B4-BE49-F238E27FC236}">
                <a16:creationId xmlns:a16="http://schemas.microsoft.com/office/drawing/2014/main" id="{46418270-98B0-4D05-AB9D-9C21A9539A0B}"/>
              </a:ext>
            </a:extLst>
          </p:cNvPr>
          <p:cNvGrpSpPr/>
          <p:nvPr/>
        </p:nvGrpSpPr>
        <p:grpSpPr>
          <a:xfrm>
            <a:off x="1041400" y="1752235"/>
            <a:ext cx="3427178" cy="4010287"/>
            <a:chOff x="843246" y="2203238"/>
            <a:chExt cx="3768221" cy="4339594"/>
          </a:xfrm>
        </p:grpSpPr>
        <p:sp>
          <p:nvSpPr>
            <p:cNvPr id="117" name="Oval 18">
              <a:extLst>
                <a:ext uri="{FF2B5EF4-FFF2-40B4-BE49-F238E27FC236}">
                  <a16:creationId xmlns:a16="http://schemas.microsoft.com/office/drawing/2014/main" id="{0F6D1539-14DC-47AC-ADF2-56A1AD386E5C}"/>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C251ACA9-4FFC-4062-A0FE-75F29A6DB97E}"/>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C96C849D-5F11-4A8C-884E-3993567ADA30}"/>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0" name="Oval 18">
              <a:extLst>
                <a:ext uri="{FF2B5EF4-FFF2-40B4-BE49-F238E27FC236}">
                  <a16:creationId xmlns:a16="http://schemas.microsoft.com/office/drawing/2014/main" id="{1DE4BEC1-7BC3-4E86-B3B7-80015D4F6FDA}"/>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1" name="Oval 18">
              <a:extLst>
                <a:ext uri="{FF2B5EF4-FFF2-40B4-BE49-F238E27FC236}">
                  <a16:creationId xmlns:a16="http://schemas.microsoft.com/office/drawing/2014/main" id="{F5B0B454-82EE-40CE-A043-8BAFEC812F7E}"/>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2" name="Oval 18">
              <a:extLst>
                <a:ext uri="{FF2B5EF4-FFF2-40B4-BE49-F238E27FC236}">
                  <a16:creationId xmlns:a16="http://schemas.microsoft.com/office/drawing/2014/main" id="{C1D03D56-A5D8-4ABE-88C8-98E5519D141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3" name="Oval 18">
              <a:extLst>
                <a:ext uri="{FF2B5EF4-FFF2-40B4-BE49-F238E27FC236}">
                  <a16:creationId xmlns:a16="http://schemas.microsoft.com/office/drawing/2014/main" id="{9F3D83CF-6C19-42C1-AF0C-AB31CF498032}"/>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4" name="Connecteur droit avec flèche 123">
              <a:extLst>
                <a:ext uri="{FF2B5EF4-FFF2-40B4-BE49-F238E27FC236}">
                  <a16:creationId xmlns:a16="http://schemas.microsoft.com/office/drawing/2014/main" id="{53C2E25B-324E-42BB-A123-4F15F7A407C0}"/>
                </a:ext>
              </a:extLst>
            </p:cNvPr>
            <p:cNvCxnSpPr>
              <a:cxnSpLocks/>
              <a:stCxn id="118" idx="1"/>
              <a:endCxn id="117"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E7401B1C-6012-4B97-BD91-BE61DBFED942}"/>
                </a:ext>
              </a:extLst>
            </p:cNvPr>
            <p:cNvCxnSpPr>
              <a:cxnSpLocks/>
              <a:stCxn id="117" idx="1"/>
              <a:endCxn id="120"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02C2308C-D089-4876-99F5-2698EA40F4E4}"/>
                </a:ext>
              </a:extLst>
            </p:cNvPr>
            <p:cNvCxnSpPr>
              <a:cxnSpLocks/>
              <a:stCxn id="119" idx="0"/>
              <a:endCxn id="120"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a:extLst>
                <a:ext uri="{FF2B5EF4-FFF2-40B4-BE49-F238E27FC236}">
                  <a16:creationId xmlns:a16="http://schemas.microsoft.com/office/drawing/2014/main" id="{1E9D22FF-E2F4-4B6A-B7B3-A31B70651CB7}"/>
                </a:ext>
              </a:extLst>
            </p:cNvPr>
            <p:cNvCxnSpPr>
              <a:cxnSpLocks/>
              <a:stCxn id="117" idx="7"/>
              <a:endCxn id="12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a:extLst>
                <a:ext uri="{FF2B5EF4-FFF2-40B4-BE49-F238E27FC236}">
                  <a16:creationId xmlns:a16="http://schemas.microsoft.com/office/drawing/2014/main" id="{EA98C874-C7A2-48C0-B466-8A80114344C5}"/>
                </a:ext>
              </a:extLst>
            </p:cNvPr>
            <p:cNvCxnSpPr>
              <a:cxnSpLocks/>
              <a:stCxn id="121" idx="1"/>
              <a:endCxn id="12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a:extLst>
                <a:ext uri="{FF2B5EF4-FFF2-40B4-BE49-F238E27FC236}">
                  <a16:creationId xmlns:a16="http://schemas.microsoft.com/office/drawing/2014/main" id="{6BA72BE1-1708-46E5-B3CA-BAC7D08C7696}"/>
                </a:ext>
              </a:extLst>
            </p:cNvPr>
            <p:cNvCxnSpPr>
              <a:cxnSpLocks/>
              <a:stCxn id="120" idx="7"/>
              <a:endCxn id="12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a:extLst>
                <a:ext uri="{FF2B5EF4-FFF2-40B4-BE49-F238E27FC236}">
                  <a16:creationId xmlns:a16="http://schemas.microsoft.com/office/drawing/2014/main" id="{880D7868-7152-40C7-8EF5-E100C28A48E0}"/>
                </a:ext>
              </a:extLst>
            </p:cNvPr>
            <p:cNvCxnSpPr>
              <a:cxnSpLocks/>
              <a:stCxn id="123" idx="0"/>
              <a:endCxn id="12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9C761227-F3A2-4789-ABC6-AE3B414C7B0B}"/>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32" name="ZoneTexte 131">
              <a:extLst>
                <a:ext uri="{FF2B5EF4-FFF2-40B4-BE49-F238E27FC236}">
                  <a16:creationId xmlns:a16="http://schemas.microsoft.com/office/drawing/2014/main" id="{1AA9110B-3FCE-4ACB-A88C-C56BB7ACF91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33" name="ZoneTexte 132">
              <a:extLst>
                <a:ext uri="{FF2B5EF4-FFF2-40B4-BE49-F238E27FC236}">
                  <a16:creationId xmlns:a16="http://schemas.microsoft.com/office/drawing/2014/main" id="{17807AD7-CA04-4497-BA8F-D6356B0F8805}"/>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4" name="ZoneTexte 133">
              <a:extLst>
                <a:ext uri="{FF2B5EF4-FFF2-40B4-BE49-F238E27FC236}">
                  <a16:creationId xmlns:a16="http://schemas.microsoft.com/office/drawing/2014/main" id="{77634E5C-AC40-4371-8365-0B33F803948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5" name="ZoneTexte 134">
              <a:extLst>
                <a:ext uri="{FF2B5EF4-FFF2-40B4-BE49-F238E27FC236}">
                  <a16:creationId xmlns:a16="http://schemas.microsoft.com/office/drawing/2014/main" id="{AE10BC27-AC55-478D-840B-F2750D87E6E4}"/>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6" name="ZoneTexte 135">
              <a:extLst>
                <a:ext uri="{FF2B5EF4-FFF2-40B4-BE49-F238E27FC236}">
                  <a16:creationId xmlns:a16="http://schemas.microsoft.com/office/drawing/2014/main" id="{568F10E4-DC66-4D62-9998-E444E5C670CE}"/>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7" name="ZoneTexte 136">
              <a:extLst>
                <a:ext uri="{FF2B5EF4-FFF2-40B4-BE49-F238E27FC236}">
                  <a16:creationId xmlns:a16="http://schemas.microsoft.com/office/drawing/2014/main" id="{7DF76059-94E0-4C27-9B5D-4BDF3A2569C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8" name="ZoneTexte 137">
              <a:extLst>
                <a:ext uri="{FF2B5EF4-FFF2-40B4-BE49-F238E27FC236}">
                  <a16:creationId xmlns:a16="http://schemas.microsoft.com/office/drawing/2014/main" id="{62525E0C-D758-406A-96BB-3EFC32AB0A3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9" name="ZoneTexte 138">
              <a:extLst>
                <a:ext uri="{FF2B5EF4-FFF2-40B4-BE49-F238E27FC236}">
                  <a16:creationId xmlns:a16="http://schemas.microsoft.com/office/drawing/2014/main" id="{06AC33BE-7010-4126-BFE0-ECA61A1CEAED}"/>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0" name="ZoneTexte 139">
              <a:extLst>
                <a:ext uri="{FF2B5EF4-FFF2-40B4-BE49-F238E27FC236}">
                  <a16:creationId xmlns:a16="http://schemas.microsoft.com/office/drawing/2014/main" id="{1565AFFE-F949-42F5-8A47-5077D60FF38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1" name="ZoneTexte 140">
              <a:extLst>
                <a:ext uri="{FF2B5EF4-FFF2-40B4-BE49-F238E27FC236}">
                  <a16:creationId xmlns:a16="http://schemas.microsoft.com/office/drawing/2014/main" id="{248C9C73-742C-4006-8464-7477AA701282}"/>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42" name="ZoneTexte 141">
              <a:extLst>
                <a:ext uri="{FF2B5EF4-FFF2-40B4-BE49-F238E27FC236}">
                  <a16:creationId xmlns:a16="http://schemas.microsoft.com/office/drawing/2014/main" id="{FCFF614D-7BFB-4E23-9B60-D859382008B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43" name="ZoneTexte 142">
              <a:extLst>
                <a:ext uri="{FF2B5EF4-FFF2-40B4-BE49-F238E27FC236}">
                  <a16:creationId xmlns:a16="http://schemas.microsoft.com/office/drawing/2014/main" id="{4A51D97B-48AB-4219-9CC8-E19206CED222}"/>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4" name="ZoneTexte 143">
              <a:extLst>
                <a:ext uri="{FF2B5EF4-FFF2-40B4-BE49-F238E27FC236}">
                  <a16:creationId xmlns:a16="http://schemas.microsoft.com/office/drawing/2014/main" id="{7331CABF-D0E0-44DE-B5D3-104EB7C192B8}"/>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grpSp>
        <p:nvGrpSpPr>
          <p:cNvPr id="54" name="Groupe 53">
            <a:extLst>
              <a:ext uri="{FF2B5EF4-FFF2-40B4-BE49-F238E27FC236}">
                <a16:creationId xmlns:a16="http://schemas.microsoft.com/office/drawing/2014/main" id="{7117F495-D644-41EA-88BD-B1BC810656AC}"/>
              </a:ext>
            </a:extLst>
          </p:cNvPr>
          <p:cNvGrpSpPr/>
          <p:nvPr/>
        </p:nvGrpSpPr>
        <p:grpSpPr>
          <a:xfrm>
            <a:off x="7765928" y="3188891"/>
            <a:ext cx="2964322" cy="784121"/>
            <a:chOff x="5242720" y="4745211"/>
            <a:chExt cx="2529680" cy="778166"/>
          </a:xfrm>
        </p:grpSpPr>
        <p:sp>
          <p:nvSpPr>
            <p:cNvPr id="55" name="Freeform: Shape 68">
              <a:extLst>
                <a:ext uri="{FF2B5EF4-FFF2-40B4-BE49-F238E27FC236}">
                  <a16:creationId xmlns:a16="http://schemas.microsoft.com/office/drawing/2014/main" id="{E9342EB6-2684-44B5-A199-628996A2D337}"/>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9331D07F-1EAF-4068-84E5-6DF1AF869BB1}"/>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grpSp>
        <p:nvGrpSpPr>
          <p:cNvPr id="3" name="Groupe 2">
            <a:extLst>
              <a:ext uri="{FF2B5EF4-FFF2-40B4-BE49-F238E27FC236}">
                <a16:creationId xmlns:a16="http://schemas.microsoft.com/office/drawing/2014/main" id="{7288238D-D9DF-4A46-B03E-97A4BF808FD9}"/>
              </a:ext>
            </a:extLst>
          </p:cNvPr>
          <p:cNvGrpSpPr/>
          <p:nvPr/>
        </p:nvGrpSpPr>
        <p:grpSpPr>
          <a:xfrm>
            <a:off x="7715501" y="3988711"/>
            <a:ext cx="2964322" cy="2148968"/>
            <a:chOff x="4701820" y="3548614"/>
            <a:chExt cx="2964322" cy="2148968"/>
          </a:xfrm>
        </p:grpSpPr>
        <p:sp>
          <p:nvSpPr>
            <p:cNvPr id="57" name="Freeform: Shape 68">
              <a:extLst>
                <a:ext uri="{FF2B5EF4-FFF2-40B4-BE49-F238E27FC236}">
                  <a16:creationId xmlns:a16="http://schemas.microsoft.com/office/drawing/2014/main" id="{29B138E1-7C21-4FDC-8A41-BEE8FBEEDD35}"/>
                </a:ext>
              </a:extLst>
            </p:cNvPr>
            <p:cNvSpPr>
              <a:spLocks/>
            </p:cNvSpPr>
            <p:nvPr/>
          </p:nvSpPr>
          <p:spPr bwMode="auto">
            <a:xfrm>
              <a:off x="4701820" y="3548614"/>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1" name="ZoneTexte 50">
              <a:extLst>
                <a:ext uri="{FF2B5EF4-FFF2-40B4-BE49-F238E27FC236}">
                  <a16:creationId xmlns:a16="http://schemas.microsoft.com/office/drawing/2014/main" id="{587B702A-16C1-4BA1-9D33-A4A75A8AFDB5}"/>
                </a:ext>
              </a:extLst>
            </p:cNvPr>
            <p:cNvSpPr txBox="1"/>
            <p:nvPr/>
          </p:nvSpPr>
          <p:spPr>
            <a:xfrm>
              <a:off x="4871961" y="3869552"/>
              <a:ext cx="2513089" cy="1569660"/>
            </a:xfrm>
            <a:prstGeom prst="rect">
              <a:avLst/>
            </a:prstGeom>
            <a:noFill/>
          </p:spPr>
          <p:txBody>
            <a:bodyPr wrap="square" rtlCol="0">
              <a:spAutoFit/>
            </a:bodyPr>
            <a:lstStyle/>
            <a:p>
              <a:r>
                <a:rPr lang="fr-FR" sz="2400" dirty="0"/>
                <a:t> like </a:t>
              </a:r>
              <a:r>
                <a:rPr lang="fr-FR" sz="2400" b="1" i="1" dirty="0"/>
                <a:t>French</a:t>
              </a:r>
              <a:r>
                <a:rPr lang="fr-FR" sz="2400" dirty="0"/>
                <a:t> cuisine</a:t>
              </a:r>
            </a:p>
            <a:p>
              <a:endParaRPr lang="fr-FR" sz="2400" dirty="0"/>
            </a:p>
            <a:p>
              <a:r>
                <a:rPr lang="fr-FR" sz="2400" dirty="0"/>
                <a:t>I </a:t>
              </a:r>
              <a:r>
                <a:rPr lang="fr-FR" sz="2400" dirty="0" err="1"/>
                <a:t>don’t</a:t>
              </a:r>
              <a:r>
                <a:rPr lang="fr-FR" sz="2400" dirty="0"/>
                <a:t> like </a:t>
              </a:r>
              <a:r>
                <a:rPr lang="fr-FR" sz="2400" b="1" i="1" dirty="0" err="1"/>
                <a:t>Mexican</a:t>
              </a:r>
              <a:r>
                <a:rPr lang="fr-FR" sz="2400" dirty="0"/>
                <a:t> cuisine</a:t>
              </a:r>
              <a:endParaRPr lang="fr-FR" sz="2000" dirty="0"/>
            </a:p>
          </p:txBody>
        </p:sp>
      </p:grpSp>
      <p:sp>
        <p:nvSpPr>
          <p:cNvPr id="4" name="Espace réservé du numéro de diapositive 3">
            <a:extLst>
              <a:ext uri="{FF2B5EF4-FFF2-40B4-BE49-F238E27FC236}">
                <a16:creationId xmlns:a16="http://schemas.microsoft.com/office/drawing/2014/main" id="{B5C556E7-DEF0-405C-AB2A-BBA62CD8FEA4}"/>
              </a:ext>
            </a:extLst>
          </p:cNvPr>
          <p:cNvSpPr>
            <a:spLocks noGrp="1"/>
          </p:cNvSpPr>
          <p:nvPr>
            <p:ph type="sldNum" sz="quarter" idx="12"/>
          </p:nvPr>
        </p:nvSpPr>
        <p:spPr/>
        <p:txBody>
          <a:bodyPr/>
          <a:lstStyle/>
          <a:p>
            <a:fld id="{830C4335-9913-4F80-B9D7-EA4FD23BFB5C}" type="slidenum">
              <a:rPr lang="fr-FR" smtClean="0"/>
              <a:pPr/>
              <a:t>22</a:t>
            </a:fld>
            <a:endParaRPr lang="fr-FR" dirty="0"/>
          </a:p>
        </p:txBody>
      </p:sp>
    </p:spTree>
    <p:extLst>
      <p:ext uri="{BB962C8B-B14F-4D97-AF65-F5344CB8AC3E}">
        <p14:creationId xmlns:p14="http://schemas.microsoft.com/office/powerpoint/2010/main" val="1854457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65" name="Rectangle 64">
            <a:extLst>
              <a:ext uri="{FF2B5EF4-FFF2-40B4-BE49-F238E27FC236}">
                <a16:creationId xmlns:a16="http://schemas.microsoft.com/office/drawing/2014/main" id="{6E8FF285-7D4C-4962-91F1-DA1B7F8AB609}"/>
              </a:ext>
            </a:extLst>
          </p:cNvPr>
          <p:cNvSpPr/>
          <p:nvPr/>
        </p:nvSpPr>
        <p:spPr>
          <a:xfrm>
            <a:off x="7838389" y="4334395"/>
            <a:ext cx="2561104" cy="1569660"/>
          </a:xfrm>
          <a:prstGeom prst="rect">
            <a:avLst/>
          </a:prstGeom>
        </p:spPr>
        <p:txBody>
          <a:bodyPr wrap="square">
            <a:spAutoFit/>
          </a:bodyPr>
          <a:lstStyle/>
          <a:p>
            <a:pPr algn="ctr"/>
            <a:r>
              <a:rPr lang="en-US" sz="2400" dirty="0"/>
              <a:t>Express Proposals</a:t>
            </a:r>
          </a:p>
          <a:p>
            <a:pPr algn="ctr"/>
            <a:r>
              <a:rPr lang="en-US" sz="2400" b="1" dirty="0"/>
              <a:t>(Propose)</a:t>
            </a:r>
          </a:p>
          <a:p>
            <a:pPr algn="ctr"/>
            <a:r>
              <a:rPr lang="en-US" sz="2400" b="1" dirty="0"/>
              <a:t>(Accept)</a:t>
            </a:r>
          </a:p>
          <a:p>
            <a:pPr algn="ctr"/>
            <a:r>
              <a:rPr lang="en-US" sz="2400" b="1" dirty="0"/>
              <a:t>(Reject)</a:t>
            </a:r>
          </a:p>
        </p:txBody>
      </p:sp>
      <p:grpSp>
        <p:nvGrpSpPr>
          <p:cNvPr id="66" name="Groupe 65">
            <a:extLst>
              <a:ext uri="{FF2B5EF4-FFF2-40B4-BE49-F238E27FC236}">
                <a16:creationId xmlns:a16="http://schemas.microsoft.com/office/drawing/2014/main" id="{4F097AC6-1682-4895-81DE-A85A3C26AFDB}"/>
              </a:ext>
            </a:extLst>
          </p:cNvPr>
          <p:cNvGrpSpPr/>
          <p:nvPr/>
        </p:nvGrpSpPr>
        <p:grpSpPr>
          <a:xfrm>
            <a:off x="7782685" y="3188891"/>
            <a:ext cx="2964322" cy="784121"/>
            <a:chOff x="5242720" y="4745211"/>
            <a:chExt cx="2529680" cy="778166"/>
          </a:xfrm>
        </p:grpSpPr>
        <p:sp>
          <p:nvSpPr>
            <p:cNvPr id="67" name="Freeform: Shape 68">
              <a:extLst>
                <a:ext uri="{FF2B5EF4-FFF2-40B4-BE49-F238E27FC236}">
                  <a16:creationId xmlns:a16="http://schemas.microsoft.com/office/drawing/2014/main" id="{5F8E5004-3BF8-4E7D-BEA4-711E89BCBAF0}"/>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ZoneTexte 67">
              <a:extLst>
                <a:ext uri="{FF2B5EF4-FFF2-40B4-BE49-F238E27FC236}">
                  <a16:creationId xmlns:a16="http://schemas.microsoft.com/office/drawing/2014/main" id="{F4BA805E-7777-403F-8451-4ACC079A283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69" name="Freeform: Shape 68">
            <a:extLst>
              <a:ext uri="{FF2B5EF4-FFF2-40B4-BE49-F238E27FC236}">
                <a16:creationId xmlns:a16="http://schemas.microsoft.com/office/drawing/2014/main" id="{00EA2345-CB67-4EA3-A4C3-BC1F5BAE1D45}"/>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Espace réservé du numéro de diapositive 1">
            <a:extLst>
              <a:ext uri="{FF2B5EF4-FFF2-40B4-BE49-F238E27FC236}">
                <a16:creationId xmlns:a16="http://schemas.microsoft.com/office/drawing/2014/main" id="{B1AB8D1A-3869-475D-B130-F2FD1CC4D02D}"/>
              </a:ext>
            </a:extLst>
          </p:cNvPr>
          <p:cNvSpPr>
            <a:spLocks noGrp="1"/>
          </p:cNvSpPr>
          <p:nvPr>
            <p:ph type="sldNum" sz="quarter" idx="12"/>
          </p:nvPr>
        </p:nvSpPr>
        <p:spPr/>
        <p:txBody>
          <a:bodyPr/>
          <a:lstStyle/>
          <a:p>
            <a:fld id="{830C4335-9913-4F80-B9D7-EA4FD23BFB5C}" type="slidenum">
              <a:rPr lang="fr-FR" smtClean="0"/>
              <a:pPr/>
              <a:t>23</a:t>
            </a:fld>
            <a:endParaRPr lang="fr-FR" dirty="0"/>
          </a:p>
        </p:txBody>
      </p:sp>
    </p:spTree>
    <p:extLst>
      <p:ext uri="{BB962C8B-B14F-4D97-AF65-F5344CB8AC3E}">
        <p14:creationId xmlns:p14="http://schemas.microsoft.com/office/powerpoint/2010/main" val="117283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579964" y="3412944"/>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3"/>
              <a:ext cx="2561591" cy="221747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5"/>
            <a:ext cx="3728616" cy="297495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2" name="Espace réservé du numéro de diapositive 1">
            <a:extLst>
              <a:ext uri="{FF2B5EF4-FFF2-40B4-BE49-F238E27FC236}">
                <a16:creationId xmlns:a16="http://schemas.microsoft.com/office/drawing/2014/main" id="{5A9AEE71-E777-4C50-A4B3-0803CAB95A58}"/>
              </a:ext>
            </a:extLst>
          </p:cNvPr>
          <p:cNvSpPr>
            <a:spLocks noGrp="1"/>
          </p:cNvSpPr>
          <p:nvPr>
            <p:ph type="sldNum" sz="quarter" idx="12"/>
          </p:nvPr>
        </p:nvSpPr>
        <p:spPr/>
        <p:txBody>
          <a:bodyPr/>
          <a:lstStyle/>
          <a:p>
            <a:fld id="{830C4335-9913-4F80-B9D7-EA4FD23BFB5C}" type="slidenum">
              <a:rPr lang="fr-FR" smtClean="0"/>
              <a:pPr/>
              <a:t>24</a:t>
            </a:fld>
            <a:endParaRPr lang="fr-FR" dirty="0"/>
          </a:p>
        </p:txBody>
      </p:sp>
    </p:spTree>
    <p:extLst>
      <p:ext uri="{BB962C8B-B14F-4D97-AF65-F5344CB8AC3E}">
        <p14:creationId xmlns:p14="http://schemas.microsoft.com/office/powerpoint/2010/main" val="18936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3878DC2-480F-4E6A-816E-7488B05DF5B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27355" y="2855221"/>
            <a:ext cx="1563072" cy="1519653"/>
          </a:xfrm>
          <a:prstGeom prst="rect">
            <a:avLst/>
          </a:prstGeom>
        </p:spPr>
      </p:pic>
      <p:sp>
        <p:nvSpPr>
          <p:cNvPr id="4" name="Rectangle 3">
            <a:extLst>
              <a:ext uri="{FF2B5EF4-FFF2-40B4-BE49-F238E27FC236}">
                <a16:creationId xmlns:a16="http://schemas.microsoft.com/office/drawing/2014/main" id="{1B7D4F64-BE38-4920-8E65-768A9BEFFFB5}"/>
              </a:ext>
            </a:extLst>
          </p:cNvPr>
          <p:cNvSpPr/>
          <p:nvPr/>
        </p:nvSpPr>
        <p:spPr>
          <a:xfrm>
            <a:off x="854526" y="1138061"/>
            <a:ext cx="8577938" cy="171716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800" dirty="0">
                <a:solidFill>
                  <a:prstClr val="black"/>
                </a:solidFill>
              </a:rPr>
              <a:t>Decision rules</a:t>
            </a:r>
          </a:p>
          <a:p>
            <a:pPr lvl="0">
              <a:buClr>
                <a:srgbClr val="FFC000"/>
              </a:buClr>
            </a:pPr>
            <a:endParaRPr lang="en-US" sz="2800" dirty="0">
              <a:solidFill>
                <a:prstClr val="black"/>
              </a:solidFill>
            </a:endParaRPr>
          </a:p>
          <a:p>
            <a:pPr marL="342900" lvl="0" indent="-342900">
              <a:buClr>
                <a:srgbClr val="FFC000"/>
              </a:buClr>
              <a:buFont typeface="Wingdings" panose="05000000000000000000" pitchFamily="2" charset="2"/>
              <a:buChar char="ü"/>
            </a:pPr>
            <a:r>
              <a:rPr lang="en-US" sz="2800" dirty="0">
                <a:solidFill>
                  <a:prstClr val="black"/>
                </a:solidFill>
              </a:rPr>
              <a:t>Define a priority in the choice of the utterance</a:t>
            </a:r>
            <a:endParaRPr lang="en-US" sz="2000" dirty="0">
              <a:solidFill>
                <a:prstClr val="black"/>
              </a:solidFill>
            </a:endParaRP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
        <p:nvSpPr>
          <p:cNvPr id="6" name="Shape 586">
            <a:extLst>
              <a:ext uri="{FF2B5EF4-FFF2-40B4-BE49-F238E27FC236}">
                <a16:creationId xmlns:a16="http://schemas.microsoft.com/office/drawing/2014/main" id="{EDE55246-EA79-4501-BD47-9E169A4FCA6D}"/>
              </a:ext>
            </a:extLst>
          </p:cNvPr>
          <p:cNvSpPr/>
          <p:nvPr/>
        </p:nvSpPr>
        <p:spPr>
          <a:xfrm>
            <a:off x="777171" y="3021495"/>
            <a:ext cx="4663440" cy="3720209"/>
          </a:xfrm>
          <a:prstGeom prst="roundRect">
            <a:avLst>
              <a:gd name="adj" fmla="val 3918"/>
            </a:avLst>
          </a:prstGeom>
          <a:no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Shape 587">
            <a:extLst>
              <a:ext uri="{FF2B5EF4-FFF2-40B4-BE49-F238E27FC236}">
                <a16:creationId xmlns:a16="http://schemas.microsoft.com/office/drawing/2014/main" id="{4B934413-5E1F-4D4E-992E-46532B875D7D}"/>
              </a:ext>
            </a:extLst>
          </p:cNvPr>
          <p:cNvSpPr/>
          <p:nvPr/>
        </p:nvSpPr>
        <p:spPr>
          <a:xfrm>
            <a:off x="782011" y="5785838"/>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8" name="Shape 589">
            <a:extLst>
              <a:ext uri="{FF2B5EF4-FFF2-40B4-BE49-F238E27FC236}">
                <a16:creationId xmlns:a16="http://schemas.microsoft.com/office/drawing/2014/main" id="{BCDD7F58-2513-4CE6-86C7-BE9DF2215B9E}"/>
              </a:ext>
            </a:extLst>
          </p:cNvPr>
          <p:cNvSpPr/>
          <p:nvPr/>
        </p:nvSpPr>
        <p:spPr>
          <a:xfrm>
            <a:off x="1188914" y="4556945"/>
            <a:ext cx="4014216" cy="123879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just">
              <a:defRPr/>
            </a:pPr>
            <a:r>
              <a:rPr lang="en-US" sz="2800" dirty="0">
                <a:solidFill>
                  <a:prstClr val="black"/>
                </a:solidFill>
              </a:rPr>
              <a:t>Negotiation acts</a:t>
            </a:r>
          </a:p>
          <a:p>
            <a:pPr algn="just">
              <a:defRPr/>
            </a:pPr>
            <a:r>
              <a:rPr lang="en-US" sz="2800" dirty="0">
                <a:solidFill>
                  <a:prstClr val="black"/>
                </a:solidFill>
              </a:rPr>
              <a:t> </a:t>
            </a:r>
            <a:r>
              <a:rPr lang="en-US" sz="2400" dirty="0">
                <a:solidFill>
                  <a:prstClr val="black"/>
                </a:solidFill>
              </a:rPr>
              <a:t>(Propose, </a:t>
            </a:r>
            <a:r>
              <a:rPr lang="en-US" sz="2400" dirty="0" err="1">
                <a:solidFill>
                  <a:prstClr val="black"/>
                </a:solidFill>
              </a:rPr>
              <a:t>CounterPropose</a:t>
            </a:r>
            <a:r>
              <a:rPr lang="en-US" sz="2400" dirty="0">
                <a:solidFill>
                  <a:prstClr val="black"/>
                </a:solidFill>
              </a:rPr>
              <a:t>)</a:t>
            </a:r>
          </a:p>
          <a:p>
            <a:pPr marR="0" lvl="0" algn="just" defTabSz="914400" rtl="0" eaLnBrk="1" fontAlgn="auto" latinLnBrk="0" hangingPunct="0">
              <a:lnSpc>
                <a:spcPct val="100000"/>
              </a:lnSpc>
              <a:spcBef>
                <a:spcPts val="0"/>
              </a:spcBef>
              <a:spcAft>
                <a:spcPts val="0"/>
              </a:spcAft>
              <a:buClrTx/>
              <a:buSzTx/>
              <a:tabLst/>
              <a:defRPr/>
            </a:pPr>
            <a:endParaRPr lang="en-US" sz="2000" kern="0" dirty="0">
              <a:solidFill>
                <a:prstClr val="black">
                  <a:lumMod val="65000"/>
                  <a:lumOff val="35000"/>
                </a:prstClr>
              </a:solidFill>
            </a:endParaRPr>
          </a:p>
        </p:txBody>
      </p:sp>
      <p:sp>
        <p:nvSpPr>
          <p:cNvPr id="9" name="Shape 586">
            <a:extLst>
              <a:ext uri="{FF2B5EF4-FFF2-40B4-BE49-F238E27FC236}">
                <a16:creationId xmlns:a16="http://schemas.microsoft.com/office/drawing/2014/main" id="{A86EE986-0172-4744-95A5-5FE98A3B055B}"/>
              </a:ext>
            </a:extLst>
          </p:cNvPr>
          <p:cNvSpPr/>
          <p:nvPr/>
        </p:nvSpPr>
        <p:spPr>
          <a:xfrm>
            <a:off x="6870659" y="3031777"/>
            <a:ext cx="4663440" cy="3720208"/>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 name="Shape 587">
            <a:extLst>
              <a:ext uri="{FF2B5EF4-FFF2-40B4-BE49-F238E27FC236}">
                <a16:creationId xmlns:a16="http://schemas.microsoft.com/office/drawing/2014/main" id="{24A2F204-6BD2-4020-944A-1C5139965890}"/>
              </a:ext>
            </a:extLst>
          </p:cNvPr>
          <p:cNvSpPr/>
          <p:nvPr/>
        </p:nvSpPr>
        <p:spPr>
          <a:xfrm>
            <a:off x="6865821" y="5785838"/>
            <a:ext cx="4663438" cy="536654"/>
          </a:xfrm>
          <a:prstGeom prst="rect">
            <a:avLst/>
          </a:prstGeom>
          <a:solidFill>
            <a:schemeClr val="accent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High-dominance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1" name="Shape 589">
            <a:extLst>
              <a:ext uri="{FF2B5EF4-FFF2-40B4-BE49-F238E27FC236}">
                <a16:creationId xmlns:a16="http://schemas.microsoft.com/office/drawing/2014/main" id="{E2D3F4CF-482D-42AB-BB0F-F7B470496CB9}"/>
              </a:ext>
            </a:extLst>
          </p:cNvPr>
          <p:cNvSpPr/>
          <p:nvPr/>
        </p:nvSpPr>
        <p:spPr>
          <a:xfrm>
            <a:off x="7675395" y="4556945"/>
            <a:ext cx="4059936" cy="931022"/>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just">
              <a:defRPr/>
            </a:pPr>
            <a:r>
              <a:rPr lang="en-US" sz="2800" dirty="0">
                <a:solidFill>
                  <a:prstClr val="black"/>
                </a:solidFill>
              </a:rPr>
              <a:t>Information</a:t>
            </a:r>
            <a:r>
              <a:rPr lang="en-US" sz="2200" kern="0" dirty="0">
                <a:solidFill>
                  <a:prstClr val="black">
                    <a:lumMod val="65000"/>
                    <a:lumOff val="35000"/>
                  </a:prstClr>
                </a:solidFill>
              </a:rPr>
              <a:t> </a:t>
            </a:r>
            <a:r>
              <a:rPr lang="en-US" sz="2800" dirty="0">
                <a:solidFill>
                  <a:prstClr val="black"/>
                </a:solidFill>
              </a:rPr>
              <a:t>acts</a:t>
            </a:r>
          </a:p>
          <a:p>
            <a:pPr lvl="0" algn="just">
              <a:defRPr/>
            </a:pPr>
            <a:r>
              <a:rPr lang="en-US" sz="2200" kern="0" dirty="0">
                <a:solidFill>
                  <a:prstClr val="black">
                    <a:lumMod val="65000"/>
                    <a:lumOff val="35000"/>
                  </a:prstClr>
                </a:solidFill>
              </a:rPr>
              <a:t>     </a:t>
            </a:r>
            <a:r>
              <a:rPr lang="en-US" sz="2800" kern="0" dirty="0">
                <a:solidFill>
                  <a:prstClr val="black"/>
                </a:solidFill>
              </a:rPr>
              <a:t>(</a:t>
            </a:r>
            <a:r>
              <a:rPr lang="en-US" sz="2800" kern="0" dirty="0" err="1">
                <a:solidFill>
                  <a:prstClr val="black"/>
                </a:solidFill>
              </a:rPr>
              <a:t>A</a:t>
            </a:r>
            <a:r>
              <a:rPr lang="en-US" sz="2800" dirty="0" err="1">
                <a:solidFill>
                  <a:prstClr val="black"/>
                </a:solidFill>
              </a:rPr>
              <a:t>skPreference</a:t>
            </a:r>
            <a:r>
              <a:rPr lang="en-US" sz="2800" dirty="0">
                <a:solidFill>
                  <a:prstClr val="black"/>
                </a:solidFill>
              </a:rPr>
              <a:t>)</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20" name="Image 19">
            <a:extLst>
              <a:ext uri="{FF2B5EF4-FFF2-40B4-BE49-F238E27FC236}">
                <a16:creationId xmlns:a16="http://schemas.microsoft.com/office/drawing/2014/main" id="{875DE332-A6D9-421A-ADBC-5506566AFE8E}"/>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0603" y="3201735"/>
            <a:ext cx="884760" cy="948260"/>
          </a:xfrm>
          <a:prstGeom prst="rect">
            <a:avLst/>
          </a:prstGeom>
        </p:spPr>
      </p:pic>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p:txBody>
          <a:bodyPr/>
          <a:lstStyle/>
          <a:p>
            <a:fld id="{830C4335-9913-4F80-B9D7-EA4FD23BFB5C}" type="slidenum">
              <a:rPr lang="fr-FR" smtClean="0"/>
              <a:pPr/>
              <a:t>25</a:t>
            </a:fld>
            <a:endParaRPr lang="fr-FR" dirty="0"/>
          </a:p>
        </p:txBody>
      </p:sp>
    </p:spTree>
    <p:extLst>
      <p:ext uri="{BB962C8B-B14F-4D97-AF65-F5344CB8AC3E}">
        <p14:creationId xmlns:p14="http://schemas.microsoft.com/office/powerpoint/2010/main" val="359269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
        <p:nvSpPr>
          <p:cNvPr id="2" name="Espace réservé du numéro de diapositive 1">
            <a:extLst>
              <a:ext uri="{FF2B5EF4-FFF2-40B4-BE49-F238E27FC236}">
                <a16:creationId xmlns:a16="http://schemas.microsoft.com/office/drawing/2014/main" id="{EC37055A-266C-4DC9-88B7-9EC808E26F3A}"/>
              </a:ext>
            </a:extLst>
          </p:cNvPr>
          <p:cNvSpPr>
            <a:spLocks noGrp="1"/>
          </p:cNvSpPr>
          <p:nvPr>
            <p:ph type="sldNum" sz="quarter" idx="12"/>
          </p:nvPr>
        </p:nvSpPr>
        <p:spPr/>
        <p:txBody>
          <a:bodyPr/>
          <a:lstStyle/>
          <a:p>
            <a:fld id="{830C4335-9913-4F80-B9D7-EA4FD23BFB5C}" type="slidenum">
              <a:rPr lang="fr-FR" smtClean="0"/>
              <a:pPr/>
              <a:t>26</a:t>
            </a:fld>
            <a:endParaRPr lang="fr-FR" dirty="0"/>
          </a:p>
        </p:txBody>
      </p:sp>
    </p:spTree>
    <p:extLst>
      <p:ext uri="{BB962C8B-B14F-4D97-AF65-F5344CB8AC3E}">
        <p14:creationId xmlns:p14="http://schemas.microsoft.com/office/powerpoint/2010/main" val="442953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3799" y="1296589"/>
            <a:ext cx="4303783" cy="623054"/>
          </a:xfrm>
          <a:prstGeom prst="rect">
            <a:avLst/>
          </a:prstGeom>
          <a:gradFill>
            <a:gsLst>
              <a:gs pos="0">
                <a:schemeClr val="tx2">
                  <a:lumMod val="60000"/>
                  <a:lumOff val="40000"/>
                </a:schemeClr>
              </a:gs>
              <a:gs pos="50000">
                <a:schemeClr val="tx2">
                  <a:lumMod val="75000"/>
                </a:schemeClr>
              </a:gs>
              <a:gs pos="100000">
                <a:schemeClr val="tx2">
                  <a:lumMod val="50000"/>
                </a:schemeClr>
              </a:gs>
            </a:gsLst>
          </a:gra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3" name="Espace réservé du numéro de diapositive 2">
            <a:extLst>
              <a:ext uri="{FF2B5EF4-FFF2-40B4-BE49-F238E27FC236}">
                <a16:creationId xmlns:a16="http://schemas.microsoft.com/office/drawing/2014/main" id="{7E20D70F-886A-4A85-B07A-2F465BFCA1C6}"/>
              </a:ext>
            </a:extLst>
          </p:cNvPr>
          <p:cNvSpPr>
            <a:spLocks noGrp="1"/>
          </p:cNvSpPr>
          <p:nvPr>
            <p:ph type="sldNum" sz="quarter" idx="12"/>
          </p:nvPr>
        </p:nvSpPr>
        <p:spPr/>
        <p:txBody>
          <a:bodyPr/>
          <a:lstStyle/>
          <a:p>
            <a:fld id="{830C4335-9913-4F80-B9D7-EA4FD23BFB5C}" type="slidenum">
              <a:rPr lang="fr-FR" smtClean="0"/>
              <a:pPr/>
              <a:t>27</a:t>
            </a:fld>
            <a:endParaRPr lang="fr-FR" dirty="0"/>
          </a:p>
        </p:txBody>
      </p:sp>
    </p:spTree>
    <p:extLst>
      <p:ext uri="{BB962C8B-B14F-4D97-AF65-F5344CB8AC3E}">
        <p14:creationId xmlns:p14="http://schemas.microsoft.com/office/powerpoint/2010/main" val="204654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lumMod val="75000"/>
                  </a:schemeClr>
                </a:solidFill>
              </a:rPr>
              <a:t>A: "Let's go to a Chinese restaurant."</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1">
                    <a:lumMod val="75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1">
                    <a:lumMod val="75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1">
                    <a:lumMod val="75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2" name="Espace réservé du numéro de diapositive 1">
            <a:extLst>
              <a:ext uri="{FF2B5EF4-FFF2-40B4-BE49-F238E27FC236}">
                <a16:creationId xmlns:a16="http://schemas.microsoft.com/office/drawing/2014/main" id="{87A187D3-D6DC-4286-9C4D-EBE08DDFECD0}"/>
              </a:ext>
            </a:extLst>
          </p:cNvPr>
          <p:cNvSpPr>
            <a:spLocks noGrp="1"/>
          </p:cNvSpPr>
          <p:nvPr>
            <p:ph type="sldNum" sz="quarter" idx="12"/>
          </p:nvPr>
        </p:nvSpPr>
        <p:spPr/>
        <p:txBody>
          <a:bodyPr/>
          <a:lstStyle/>
          <a:p>
            <a:fld id="{830C4335-9913-4F80-B9D7-EA4FD23BFB5C}" type="slidenum">
              <a:rPr lang="fr-FR" smtClean="0"/>
              <a:pPr/>
              <a:t>28</a:t>
            </a:fld>
            <a:endParaRPr lang="fr-FR" dirty="0"/>
          </a:p>
        </p:txBody>
      </p:sp>
    </p:spTree>
    <p:extLst>
      <p:ext uri="{BB962C8B-B14F-4D97-AF65-F5344CB8AC3E}">
        <p14:creationId xmlns:p14="http://schemas.microsoft.com/office/powerpoint/2010/main" val="68188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2" name="Rectangle 1">
            <a:extLst>
              <a:ext uri="{FF2B5EF4-FFF2-40B4-BE49-F238E27FC236}">
                <a16:creationId xmlns:a16="http://schemas.microsoft.com/office/drawing/2014/main" id="{8DCDD23D-D59F-41F6-BBBA-D6A9AD96A080}"/>
              </a:ext>
            </a:extLst>
          </p:cNvPr>
          <p:cNvSpPr/>
          <p:nvPr/>
        </p:nvSpPr>
        <p:spPr>
          <a:xfrm>
            <a:off x="734193" y="2094896"/>
            <a:ext cx="3866607" cy="396304"/>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0"/>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2" y="5513564"/>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5257800"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CBE0FBFE-B26A-482F-B4FF-6F907B275379}"/>
              </a:ext>
            </a:extLst>
          </p:cNvPr>
          <p:cNvSpPr>
            <a:spLocks noGrp="1"/>
          </p:cNvSpPr>
          <p:nvPr>
            <p:ph type="sldNum" sz="quarter" idx="12"/>
          </p:nvPr>
        </p:nvSpPr>
        <p:spPr/>
        <p:txBody>
          <a:bodyPr/>
          <a:lstStyle/>
          <a:p>
            <a:fld id="{830C4335-9913-4F80-B9D7-EA4FD23BFB5C}" type="slidenum">
              <a:rPr lang="fr-FR" smtClean="0"/>
              <a:pPr/>
              <a:t>29</a:t>
            </a:fld>
            <a:endParaRPr lang="fr-FR" dirty="0"/>
          </a:p>
        </p:txBody>
      </p:sp>
    </p:spTree>
    <p:extLst>
      <p:ext uri="{BB962C8B-B14F-4D97-AF65-F5344CB8AC3E}">
        <p14:creationId xmlns:p14="http://schemas.microsoft.com/office/powerpoint/2010/main" val="13535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065737" y="1450403"/>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tx2">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68683" y="4010221"/>
            <a:ext cx="4779481" cy="1929394"/>
            <a:chOff x="810127" y="3451772"/>
            <a:chExt cx="4779481" cy="1970962"/>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2"/>
              <a:ext cx="4184247"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 y="3819195"/>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687005" y="5486393"/>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7" y="1654275"/>
            <a:ext cx="2291701" cy="148985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16818" y="3144130"/>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3335622" y="3009947"/>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0800000" flipV="1">
            <a:off x="5468814" y="3759774"/>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0414404">
            <a:off x="5435124" y="1740148"/>
            <a:ext cx="1465359" cy="1148154"/>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 name="Espace réservé du numéro de diapositive 2">
            <a:extLst>
              <a:ext uri="{FF2B5EF4-FFF2-40B4-BE49-F238E27FC236}">
                <a16:creationId xmlns:a16="http://schemas.microsoft.com/office/drawing/2014/main" id="{FB93F619-D489-42AB-9FD5-66792E41656E}"/>
              </a:ext>
            </a:extLst>
          </p:cNvPr>
          <p:cNvSpPr>
            <a:spLocks noGrp="1"/>
          </p:cNvSpPr>
          <p:nvPr>
            <p:ph type="sldNum" sz="quarter" idx="12"/>
          </p:nvPr>
        </p:nvSpPr>
        <p:spPr/>
        <p:txBody>
          <a:bodyPr/>
          <a:lstStyle/>
          <a:p>
            <a:fld id="{830C4335-9913-4F80-B9D7-EA4FD23BFB5C}" type="slidenum">
              <a:rPr lang="fr-FR" smtClean="0"/>
              <a:pPr/>
              <a:t>3</a:t>
            </a:fld>
            <a:endParaRPr lang="fr-FR" dirty="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4758FBA-89D8-4327-98E9-FEC00437F172}"/>
              </a:ext>
            </a:extLst>
          </p:cNvPr>
          <p:cNvSpPr>
            <a:spLocks noGrp="1"/>
          </p:cNvSpPr>
          <p:nvPr>
            <p:ph type="sldNum" sz="quarter" idx="12"/>
          </p:nvPr>
        </p:nvSpPr>
        <p:spPr/>
        <p:txBody>
          <a:bodyPr/>
          <a:lstStyle/>
          <a:p>
            <a:fld id="{830C4335-9913-4F80-B9D7-EA4FD23BFB5C}" type="slidenum">
              <a:rPr lang="fr-FR" smtClean="0"/>
              <a:pPr/>
              <a:t>30</a:t>
            </a:fld>
            <a:endParaRPr lang="fr-FR" dirty="0"/>
          </a:p>
        </p:txBody>
      </p:sp>
    </p:spTree>
    <p:extLst>
      <p:ext uri="{BB962C8B-B14F-4D97-AF65-F5344CB8AC3E}">
        <p14:creationId xmlns:p14="http://schemas.microsoft.com/office/powerpoint/2010/main" val="1521899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evaluation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perception </a:t>
            </a:r>
            <a:r>
              <a:rPr lang="fr-FR" sz="4000" dirty="0"/>
              <a:t>of </a:t>
            </a:r>
            <a:r>
              <a:rPr kumimoji="0" lang="fr-FR" sz="4000" b="1" i="0" u="none" strike="noStrike" kern="1200" cap="all" spc="0" normalizeH="0" baseline="0" noProof="0" dirty="0" err="1">
                <a:ln>
                  <a:noFill/>
                </a:ln>
                <a:effectLst/>
                <a:uLnTx/>
                <a:uFillTx/>
                <a:latin typeface="Open Sans" panose="020B0606030504020204" pitchFamily="34" charset="0"/>
              </a:rPr>
              <a:t>behaviors</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31</a:t>
            </a:fld>
            <a:endParaRPr lang="fr-FR" b="1" dirty="0"/>
          </a:p>
        </p:txBody>
      </p:sp>
    </p:spTree>
    <p:extLst>
      <p:ext uri="{BB962C8B-B14F-4D97-AF65-F5344CB8AC3E}">
        <p14:creationId xmlns:p14="http://schemas.microsoft.com/office/powerpoint/2010/main" val="3687737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3" y="1756884"/>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self-centered 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69496"/>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larger concessions 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demanding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42903" y="5374679"/>
            <a:ext cx="5921214" cy="969496"/>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taking the lead in the negotiation than the lower-power agent</a:t>
            </a:r>
          </a:p>
        </p:txBody>
      </p:sp>
      <p:sp>
        <p:nvSpPr>
          <p:cNvPr id="3" name="Espace réservé du numéro de diapositive 2">
            <a:extLst>
              <a:ext uri="{FF2B5EF4-FFF2-40B4-BE49-F238E27FC236}">
                <a16:creationId xmlns:a16="http://schemas.microsoft.com/office/drawing/2014/main" id="{E08E3254-F6DE-4A1F-B4BF-A5C621310E80}"/>
              </a:ext>
            </a:extLst>
          </p:cNvPr>
          <p:cNvSpPr>
            <a:spLocks noGrp="1"/>
          </p:cNvSpPr>
          <p:nvPr>
            <p:ph type="sldNum" sz="quarter" idx="12"/>
          </p:nvPr>
        </p:nvSpPr>
        <p:spPr/>
        <p:txBody>
          <a:bodyPr/>
          <a:lstStyle/>
          <a:p>
            <a:fld id="{830C4335-9913-4F80-B9D7-EA4FD23BFB5C}" type="slidenum">
              <a:rPr lang="fr-FR" smtClean="0"/>
              <a:pPr/>
              <a:t>32</a:t>
            </a:fld>
            <a:endParaRPr lang="fr-FR" dirty="0"/>
          </a:p>
        </p:txBody>
      </p:sp>
    </p:spTree>
    <p:extLst>
      <p:ext uri="{BB962C8B-B14F-4D97-AF65-F5344CB8AC3E}">
        <p14:creationId xmlns:p14="http://schemas.microsoft.com/office/powerpoint/2010/main" val="336218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23398" y="2110445"/>
            <a:ext cx="1177859" cy="1043076"/>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6950058" y="2276663"/>
            <a:ext cx="725765" cy="724568"/>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811411" y="2110445"/>
            <a:ext cx="3770427"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57994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80660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4" y="1499361"/>
            <a:ext cx="4001755"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4202992" cy="4087402"/>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47417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00278" y="2004671"/>
            <a:ext cx="1406333" cy="1260640"/>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5850" y="2412452"/>
            <a:ext cx="454016" cy="454015"/>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753106" y="2596784"/>
            <a:ext cx="3834462" cy="3398205"/>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37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061703" y="4271579"/>
            <a:ext cx="3897781"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176596" y="2700742"/>
            <a:ext cx="3353369"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886947" y="3803650"/>
            <a:ext cx="2533899" cy="2753938"/>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4202992" cy="3539430"/>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
        <p:nvSpPr>
          <p:cNvPr id="3" name="Espace réservé du numéro de diapositive 2">
            <a:extLst>
              <a:ext uri="{FF2B5EF4-FFF2-40B4-BE49-F238E27FC236}">
                <a16:creationId xmlns:a16="http://schemas.microsoft.com/office/drawing/2014/main" id="{D1795FF7-073A-4E6F-B5C5-F29E0E53AD7F}"/>
              </a:ext>
            </a:extLst>
          </p:cNvPr>
          <p:cNvSpPr>
            <a:spLocks noGrp="1"/>
          </p:cNvSpPr>
          <p:nvPr>
            <p:ph type="sldNum" sz="quarter" idx="12"/>
          </p:nvPr>
        </p:nvSpPr>
        <p:spPr/>
        <p:txBody>
          <a:bodyPr/>
          <a:lstStyle/>
          <a:p>
            <a:fld id="{830C4335-9913-4F80-B9D7-EA4FD23BFB5C}" type="slidenum">
              <a:rPr lang="fr-FR" smtClean="0"/>
              <a:pPr/>
              <a:t>33</a:t>
            </a:fld>
            <a:endParaRPr lang="fr-FR" dirty="0"/>
          </a:p>
        </p:txBody>
      </p:sp>
    </p:spTree>
    <p:extLst>
      <p:ext uri="{BB962C8B-B14F-4D97-AF65-F5344CB8AC3E}">
        <p14:creationId xmlns:p14="http://schemas.microsoft.com/office/powerpoint/2010/main" val="244071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
        <p:nvSpPr>
          <p:cNvPr id="3" name="Espace réservé du numéro de diapositive 2">
            <a:extLst>
              <a:ext uri="{FF2B5EF4-FFF2-40B4-BE49-F238E27FC236}">
                <a16:creationId xmlns:a16="http://schemas.microsoft.com/office/drawing/2014/main" id="{1ED83111-E76C-4C0C-AA91-F41FAD42E339}"/>
              </a:ext>
            </a:extLst>
          </p:cNvPr>
          <p:cNvSpPr>
            <a:spLocks noGrp="1"/>
          </p:cNvSpPr>
          <p:nvPr>
            <p:ph type="sldNum" sz="quarter" idx="12"/>
          </p:nvPr>
        </p:nvSpPr>
        <p:spPr/>
        <p:txBody>
          <a:bodyPr/>
          <a:lstStyle/>
          <a:p>
            <a:fld id="{830C4335-9913-4F80-B9D7-EA4FD23BFB5C}" type="slidenum">
              <a:rPr lang="fr-FR" smtClean="0"/>
              <a:pPr/>
              <a:t>34</a:t>
            </a:fld>
            <a:endParaRPr lang="fr-FR" dirty="0"/>
          </a:p>
        </p:txBody>
      </p:sp>
    </p:spTree>
    <p:extLst>
      <p:ext uri="{BB962C8B-B14F-4D97-AF65-F5344CB8AC3E}">
        <p14:creationId xmlns:p14="http://schemas.microsoft.com/office/powerpoint/2010/main" val="362889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
        <p:nvSpPr>
          <p:cNvPr id="8" name="Espace réservé du numéro de diapositive 7">
            <a:extLst>
              <a:ext uri="{FF2B5EF4-FFF2-40B4-BE49-F238E27FC236}">
                <a16:creationId xmlns:a16="http://schemas.microsoft.com/office/drawing/2014/main" id="{D414BA6B-60B3-4353-8C07-C537D33840AA}"/>
              </a:ext>
            </a:extLst>
          </p:cNvPr>
          <p:cNvSpPr>
            <a:spLocks noGrp="1"/>
          </p:cNvSpPr>
          <p:nvPr>
            <p:ph type="sldNum" sz="quarter" idx="12"/>
          </p:nvPr>
        </p:nvSpPr>
        <p:spPr/>
        <p:txBody>
          <a:bodyPr/>
          <a:lstStyle/>
          <a:p>
            <a:fld id="{830C4335-9913-4F80-B9D7-EA4FD23BFB5C}" type="slidenum">
              <a:rPr lang="fr-FR" smtClean="0"/>
              <a:pPr/>
              <a:t>35</a:t>
            </a:fld>
            <a:endParaRPr lang="fr-FR" dirty="0"/>
          </a:p>
        </p:txBody>
      </p:sp>
    </p:spTree>
    <p:extLst>
      <p:ext uri="{BB962C8B-B14F-4D97-AF65-F5344CB8AC3E}">
        <p14:creationId xmlns:p14="http://schemas.microsoft.com/office/powerpoint/2010/main" val="2411559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self-centered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46331"/>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larger concessions 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demanding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916654" y="5423197"/>
            <a:ext cx="5983577" cy="923330"/>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taking the lead in the negotiation 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A29AC3E3-6236-45AA-B481-3556DD6A7EAC}"/>
              </a:ext>
            </a:extLst>
          </p:cNvPr>
          <p:cNvSpPr>
            <a:spLocks noGrp="1"/>
          </p:cNvSpPr>
          <p:nvPr>
            <p:ph type="sldNum" sz="quarter" idx="12"/>
          </p:nvPr>
        </p:nvSpPr>
        <p:spPr/>
        <p:txBody>
          <a:bodyPr/>
          <a:lstStyle/>
          <a:p>
            <a:fld id="{830C4335-9913-4F80-B9D7-EA4FD23BFB5C}" type="slidenum">
              <a:rPr lang="fr-FR" smtClean="0"/>
              <a:pPr/>
              <a:t>36</a:t>
            </a:fld>
            <a:endParaRPr lang="fr-FR" dirty="0"/>
          </a:p>
        </p:txBody>
      </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2883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
        <p:nvSpPr>
          <p:cNvPr id="3" name="Espace réservé du numéro de diapositive 2">
            <a:extLst>
              <a:ext uri="{FF2B5EF4-FFF2-40B4-BE49-F238E27FC236}">
                <a16:creationId xmlns:a16="http://schemas.microsoft.com/office/drawing/2014/main" id="{6CCC9398-C2B4-46B4-9E20-F79645333615}"/>
              </a:ext>
            </a:extLst>
          </p:cNvPr>
          <p:cNvSpPr>
            <a:spLocks noGrp="1"/>
          </p:cNvSpPr>
          <p:nvPr>
            <p:ph type="sldNum" sz="quarter" idx="12"/>
          </p:nvPr>
        </p:nvSpPr>
        <p:spPr/>
        <p:txBody>
          <a:bodyPr/>
          <a:lstStyle/>
          <a:p>
            <a:fld id="{830C4335-9913-4F80-B9D7-EA4FD23BFB5C}" type="slidenum">
              <a:rPr lang="fr-FR" smtClean="0"/>
              <a:pPr/>
              <a:t>37</a:t>
            </a:fld>
            <a:endParaRPr lang="fr-FR" dirty="0"/>
          </a:p>
        </p:txBody>
      </p:sp>
    </p:spTree>
    <p:extLst>
      <p:ext uri="{BB962C8B-B14F-4D97-AF65-F5344CB8AC3E}">
        <p14:creationId xmlns:p14="http://schemas.microsoft.com/office/powerpoint/2010/main" val="2204398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pic>
        <p:nvPicPr>
          <p:cNvPr id="6" name="Image 5">
            <a:extLst>
              <a:ext uri="{FF2B5EF4-FFF2-40B4-BE49-F238E27FC236}">
                <a16:creationId xmlns:a16="http://schemas.microsoft.com/office/drawing/2014/main" id="{EAAA7B7F-9F46-4395-8BC4-778A4A166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71" y="1293533"/>
            <a:ext cx="9602703" cy="5401521"/>
          </a:xfrm>
          <a:prstGeom prst="rect">
            <a:avLst/>
          </a:prstGeom>
        </p:spPr>
      </p:pic>
      <p:sp>
        <p:nvSpPr>
          <p:cNvPr id="3" name="Espace réservé du numéro de diapositive 2">
            <a:extLst>
              <a:ext uri="{FF2B5EF4-FFF2-40B4-BE49-F238E27FC236}">
                <a16:creationId xmlns:a16="http://schemas.microsoft.com/office/drawing/2014/main" id="{D1339D27-DA89-43BD-9187-9A076C194F22}"/>
              </a:ext>
            </a:extLst>
          </p:cNvPr>
          <p:cNvSpPr>
            <a:spLocks noGrp="1"/>
          </p:cNvSpPr>
          <p:nvPr>
            <p:ph type="sldNum" sz="quarter" idx="12"/>
          </p:nvPr>
        </p:nvSpPr>
        <p:spPr/>
        <p:txBody>
          <a:bodyPr/>
          <a:lstStyle/>
          <a:p>
            <a:fld id="{830C4335-9913-4F80-B9D7-EA4FD23BFB5C}" type="slidenum">
              <a:rPr lang="fr-FR" smtClean="0"/>
              <a:pPr/>
              <a:t>38</a:t>
            </a:fld>
            <a:endParaRPr lang="fr-FR" dirty="0"/>
          </a:p>
        </p:txBody>
      </p:sp>
    </p:spTree>
    <p:extLst>
      <p:ext uri="{BB962C8B-B14F-4D97-AF65-F5344CB8AC3E}">
        <p14:creationId xmlns:p14="http://schemas.microsoft.com/office/powerpoint/2010/main" val="2746605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8110586" y="2700908"/>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6162" y="3591128"/>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7992" y="3204087"/>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43795" y="2614234"/>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97790" y="5246421"/>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476237" y="5535720"/>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
        <p:nvSpPr>
          <p:cNvPr id="5" name="Espace réservé du numéro de diapositive 4">
            <a:extLst>
              <a:ext uri="{FF2B5EF4-FFF2-40B4-BE49-F238E27FC236}">
                <a16:creationId xmlns:a16="http://schemas.microsoft.com/office/drawing/2014/main" id="{9B1272A5-53B5-42FD-9325-F0811077D685}"/>
              </a:ext>
            </a:extLst>
          </p:cNvPr>
          <p:cNvSpPr>
            <a:spLocks noGrp="1"/>
          </p:cNvSpPr>
          <p:nvPr>
            <p:ph type="sldNum" sz="quarter" idx="12"/>
          </p:nvPr>
        </p:nvSpPr>
        <p:spPr/>
        <p:txBody>
          <a:bodyPr/>
          <a:lstStyle/>
          <a:p>
            <a:fld id="{830C4335-9913-4F80-B9D7-EA4FD23BFB5C}" type="slidenum">
              <a:rPr lang="fr-FR" smtClean="0"/>
              <a:pPr/>
              <a:t>39</a:t>
            </a:fld>
            <a:endParaRPr lang="fr-FR" dirty="0"/>
          </a:p>
        </p:txBody>
      </p:sp>
    </p:spTree>
    <p:extLst>
      <p:ext uri="{BB962C8B-B14F-4D97-AF65-F5344CB8AC3E}">
        <p14:creationId xmlns:p14="http://schemas.microsoft.com/office/powerpoint/2010/main" val="288613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
        <p:nvSpPr>
          <p:cNvPr id="3" name="Espace réservé du numéro de diapositive 2">
            <a:extLst>
              <a:ext uri="{FF2B5EF4-FFF2-40B4-BE49-F238E27FC236}">
                <a16:creationId xmlns:a16="http://schemas.microsoft.com/office/drawing/2014/main" id="{7BAEFD43-AC4F-46E3-BEA0-2EE630ED842D}"/>
              </a:ext>
            </a:extLst>
          </p:cNvPr>
          <p:cNvSpPr>
            <a:spLocks noGrp="1"/>
          </p:cNvSpPr>
          <p:nvPr>
            <p:ph type="sldNum" sz="quarter" idx="12"/>
          </p:nvPr>
        </p:nvSpPr>
        <p:spPr/>
        <p:txBody>
          <a:bodyPr/>
          <a:lstStyle/>
          <a:p>
            <a:fld id="{830C4335-9913-4F80-B9D7-EA4FD23BFB5C}" type="slidenum">
              <a:rPr lang="fr-FR" smtClean="0"/>
              <a:pPr/>
              <a:t>4</a:t>
            </a:fld>
            <a:endParaRPr lang="fr-FR" dirty="0"/>
          </a:p>
        </p:txBody>
      </p:sp>
    </p:spTree>
    <p:extLst>
      <p:ext uri="{BB962C8B-B14F-4D97-AF65-F5344CB8AC3E}">
        <p14:creationId xmlns:p14="http://schemas.microsoft.com/office/powerpoint/2010/main" val="313322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chemeClr val="accent4">
                    <a:lumMod val="75000"/>
                  </a:schemeClr>
                </a:solidFill>
                <a:ln w="19050" cap="flat" cmpd="sng">
                  <a:solidFill>
                    <a:schemeClr val="accent4">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2408366" y="3112069"/>
            <a:ext cx="3418439" cy="3574811"/>
          </a:xfrm>
          <a:prstGeom prst="rect">
            <a:avLst/>
          </a:prstGeom>
          <a:solidFill>
            <a:schemeClr val="accent4">
              <a:lumMod val="40000"/>
              <a:lumOff val="60000"/>
              <a:alpha val="13000"/>
            </a:schemeClr>
          </a:solid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5" name="Espace réservé du numéro de diapositive 4">
            <a:extLst>
              <a:ext uri="{FF2B5EF4-FFF2-40B4-BE49-F238E27FC236}">
                <a16:creationId xmlns:a16="http://schemas.microsoft.com/office/drawing/2014/main" id="{29AD52DB-ECE8-43C3-B5B3-DD5067018823}"/>
              </a:ext>
            </a:extLst>
          </p:cNvPr>
          <p:cNvSpPr>
            <a:spLocks noGrp="1"/>
          </p:cNvSpPr>
          <p:nvPr>
            <p:ph type="sldNum" sz="quarter" idx="12"/>
          </p:nvPr>
        </p:nvSpPr>
        <p:spPr/>
        <p:txBody>
          <a:bodyPr/>
          <a:lstStyle/>
          <a:p>
            <a:fld id="{830C4335-9913-4F80-B9D7-EA4FD23BFB5C}" type="slidenum">
              <a:rPr lang="fr-FR" smtClean="0"/>
              <a:pPr/>
              <a:t>40</a:t>
            </a:fld>
            <a:endParaRPr lang="fr-FR" dirty="0"/>
          </a:p>
        </p:txBody>
      </p:sp>
    </p:spTree>
    <p:extLst>
      <p:ext uri="{BB962C8B-B14F-4D97-AF65-F5344CB8AC3E}">
        <p14:creationId xmlns:p14="http://schemas.microsoft.com/office/powerpoint/2010/main" val="34262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4" name="Espace réservé du numéro de diapositive 3">
            <a:extLst>
              <a:ext uri="{FF2B5EF4-FFF2-40B4-BE49-F238E27FC236}">
                <a16:creationId xmlns:a16="http://schemas.microsoft.com/office/drawing/2014/main" id="{AAC87DB6-F983-4588-A30F-BA1A2696818C}"/>
              </a:ext>
            </a:extLst>
          </p:cNvPr>
          <p:cNvSpPr>
            <a:spLocks noGrp="1"/>
          </p:cNvSpPr>
          <p:nvPr>
            <p:ph type="sldNum" sz="quarter" idx="12"/>
          </p:nvPr>
        </p:nvSpPr>
        <p:spPr/>
        <p:txBody>
          <a:bodyPr/>
          <a:lstStyle/>
          <a:p>
            <a:fld id="{830C4335-9913-4F80-B9D7-EA4FD23BFB5C}" type="slidenum">
              <a:rPr lang="fr-FR" smtClean="0"/>
              <a:pPr/>
              <a:t>41</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4" name="Espace réservé du numéro de diapositive 3">
            <a:extLst>
              <a:ext uri="{FF2B5EF4-FFF2-40B4-BE49-F238E27FC236}">
                <a16:creationId xmlns:a16="http://schemas.microsoft.com/office/drawing/2014/main" id="{6F8D4454-7680-4872-8BDD-0FE32E2241B5}"/>
              </a:ext>
            </a:extLst>
          </p:cNvPr>
          <p:cNvSpPr>
            <a:spLocks noGrp="1"/>
          </p:cNvSpPr>
          <p:nvPr>
            <p:ph type="sldNum" sz="quarter" idx="12"/>
          </p:nvPr>
        </p:nvSpPr>
        <p:spPr/>
        <p:txBody>
          <a:bodyPr/>
          <a:lstStyle/>
          <a:p>
            <a:fld id="{830C4335-9913-4F80-B9D7-EA4FD23BFB5C}" type="slidenum">
              <a:rPr lang="fr-FR" smtClean="0"/>
              <a:pPr/>
              <a:t>42</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4" name="Espace réservé du numéro de diapositive 3">
            <a:extLst>
              <a:ext uri="{FF2B5EF4-FFF2-40B4-BE49-F238E27FC236}">
                <a16:creationId xmlns:a16="http://schemas.microsoft.com/office/drawing/2014/main" id="{E924D3BD-7AE1-49E8-B8C1-86B03D1DAF88}"/>
              </a:ext>
            </a:extLst>
          </p:cNvPr>
          <p:cNvSpPr>
            <a:spLocks noGrp="1"/>
          </p:cNvSpPr>
          <p:nvPr>
            <p:ph type="sldNum" sz="quarter" idx="12"/>
          </p:nvPr>
        </p:nvSpPr>
        <p:spPr/>
        <p:txBody>
          <a:bodyPr/>
          <a:lstStyle/>
          <a:p>
            <a:fld id="{830C4335-9913-4F80-B9D7-EA4FD23BFB5C}" type="slidenum">
              <a:rPr lang="fr-FR" smtClean="0"/>
              <a:pPr/>
              <a:t>43</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Dominant</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Submissive</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13" name="Espace réservé du numéro de diapositive 12">
            <a:extLst>
              <a:ext uri="{FF2B5EF4-FFF2-40B4-BE49-F238E27FC236}">
                <a16:creationId xmlns:a16="http://schemas.microsoft.com/office/drawing/2014/main" id="{0B102660-E834-485D-A2DB-452554AF9172}"/>
              </a:ext>
            </a:extLst>
          </p:cNvPr>
          <p:cNvSpPr>
            <a:spLocks noGrp="1"/>
          </p:cNvSpPr>
          <p:nvPr>
            <p:ph type="sldNum" sz="quarter" idx="12"/>
          </p:nvPr>
        </p:nvSpPr>
        <p:spPr/>
        <p:txBody>
          <a:bodyPr/>
          <a:lstStyle/>
          <a:p>
            <a:fld id="{830C4335-9913-4F80-B9D7-EA4FD23BFB5C}" type="slidenum">
              <a:rPr lang="fr-FR" smtClean="0"/>
              <a:pPr/>
              <a:t>44</a:t>
            </a:fld>
            <a:endParaRPr lang="fr-FR" dirty="0"/>
          </a:p>
        </p:txBody>
      </p:sp>
    </p:spTree>
    <p:extLst>
      <p:ext uri="{BB962C8B-B14F-4D97-AF65-F5344CB8AC3E}">
        <p14:creationId xmlns:p14="http://schemas.microsoft.com/office/powerpoint/2010/main" val="1572619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grpSp>
        <p:nvGrpSpPr>
          <p:cNvPr id="33" name="Groupe 32">
            <a:extLst>
              <a:ext uri="{FF2B5EF4-FFF2-40B4-BE49-F238E27FC236}">
                <a16:creationId xmlns:a16="http://schemas.microsoft.com/office/drawing/2014/main" id="{E4DC9F3F-FCFB-43C5-A3FB-DCBB92581A0C}"/>
              </a:ext>
            </a:extLst>
          </p:cNvPr>
          <p:cNvGrpSpPr/>
          <p:nvPr/>
        </p:nvGrpSpPr>
        <p:grpSpPr>
          <a:xfrm>
            <a:off x="6671490" y="1419030"/>
            <a:ext cx="4869074" cy="2151358"/>
            <a:chOff x="7813087" y="1445602"/>
            <a:chExt cx="4086490" cy="1730995"/>
          </a:xfrm>
        </p:grpSpPr>
        <p:grpSp>
          <p:nvGrpSpPr>
            <p:cNvPr id="7" name="Groupe 6">
              <a:extLst>
                <a:ext uri="{FF2B5EF4-FFF2-40B4-BE49-F238E27FC236}">
                  <a16:creationId xmlns:a16="http://schemas.microsoft.com/office/drawing/2014/main" id="{2704CCBF-2CDE-4660-9762-C72694FECD21}"/>
                </a:ext>
              </a:extLst>
            </p:cNvPr>
            <p:cNvGrpSpPr/>
            <p:nvPr/>
          </p:nvGrpSpPr>
          <p:grpSpPr>
            <a:xfrm>
              <a:off x="7813087" y="1525389"/>
              <a:ext cx="3746145" cy="1651208"/>
              <a:chOff x="5554383" y="1419240"/>
              <a:chExt cx="3022111" cy="1651208"/>
            </a:xfrm>
          </p:grpSpPr>
          <p:grpSp>
            <p:nvGrpSpPr>
              <p:cNvPr id="21" name="Groupe 20">
                <a:extLst>
                  <a:ext uri="{FF2B5EF4-FFF2-40B4-BE49-F238E27FC236}">
                    <a16:creationId xmlns:a16="http://schemas.microsoft.com/office/drawing/2014/main" id="{FEAF7BB9-A48B-4D2F-AFE3-4FAE9E6D12D5}"/>
                  </a:ext>
                </a:extLst>
              </p:cNvPr>
              <p:cNvGrpSpPr/>
              <p:nvPr/>
            </p:nvGrpSpPr>
            <p:grpSpPr>
              <a:xfrm>
                <a:off x="5554383" y="1419240"/>
                <a:ext cx="1264285" cy="1613989"/>
                <a:chOff x="2368828" y="1419240"/>
                <a:chExt cx="1264285" cy="1613989"/>
              </a:xfrm>
            </p:grpSpPr>
            <p:pic>
              <p:nvPicPr>
                <p:cNvPr id="22" name="Image 119">
                  <a:extLst>
                    <a:ext uri="{FF2B5EF4-FFF2-40B4-BE49-F238E27FC236}">
                      <a16:creationId xmlns:a16="http://schemas.microsoft.com/office/drawing/2014/main" id="{196E79AC-B3A8-4D28-994D-E78E52733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hylactère : pensées 22">
                  <a:extLst>
                    <a:ext uri="{FF2B5EF4-FFF2-40B4-BE49-F238E27FC236}">
                      <a16:creationId xmlns:a16="http://schemas.microsoft.com/office/drawing/2014/main" id="{A30D289F-41B1-49A3-8F57-620E7D085DE9}"/>
                    </a:ext>
                  </a:extLst>
                </p:cNvPr>
                <p:cNvSpPr/>
                <p:nvPr/>
              </p:nvSpPr>
              <p:spPr>
                <a:xfrm>
                  <a:off x="2514217" y="1419240"/>
                  <a:ext cx="1118896" cy="670228"/>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50000"/>
                      </a:schemeClr>
                    </a:solidFill>
                  </a:endParaRPr>
                </a:p>
              </p:txBody>
            </p:sp>
          </p:grpSp>
          <p:pic>
            <p:nvPicPr>
              <p:cNvPr id="18" name="Image 119">
                <a:extLst>
                  <a:ext uri="{FF2B5EF4-FFF2-40B4-BE49-F238E27FC236}">
                    <a16:creationId xmlns:a16="http://schemas.microsoft.com/office/drawing/2014/main" id="{76896D39-8C45-495D-916C-C3406D2A376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95">
                <a:extLst>
                  <a:ext uri="{FF2B5EF4-FFF2-40B4-BE49-F238E27FC236}">
                    <a16:creationId xmlns:a16="http://schemas.microsoft.com/office/drawing/2014/main" id="{BCB7D9C2-318B-42E5-89C6-AE1577038472}"/>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295">
                <a:extLst>
                  <a:ext uri="{FF2B5EF4-FFF2-40B4-BE49-F238E27FC236}">
                    <a16:creationId xmlns:a16="http://schemas.microsoft.com/office/drawing/2014/main" id="{B5762045-1882-4DAE-88C8-4A95FAF39981}"/>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4" name="ZoneTexte 23">
              <a:extLst>
                <a:ext uri="{FF2B5EF4-FFF2-40B4-BE49-F238E27FC236}">
                  <a16:creationId xmlns:a16="http://schemas.microsoft.com/office/drawing/2014/main" id="{69BF77C5-CEAA-414F-B085-EFCF6022207B}"/>
                </a:ext>
              </a:extLst>
            </p:cNvPr>
            <p:cNvSpPr txBox="1"/>
            <p:nvPr/>
          </p:nvSpPr>
          <p:spPr>
            <a:xfrm>
              <a:off x="8197601" y="1565589"/>
              <a:ext cx="934110" cy="371458"/>
            </a:xfrm>
            <a:prstGeom prst="rect">
              <a:avLst/>
            </a:prstGeom>
            <a:noFill/>
            <a:ln>
              <a:noFill/>
            </a:ln>
          </p:spPr>
          <p:txBody>
            <a:bodyPr wrap="none" rtlCol="0">
              <a:spAutoFit/>
            </a:bodyPr>
            <a:lstStyle/>
            <a:p>
              <a:r>
                <a:rPr lang="fr-FR" sz="2000" b="1" dirty="0" err="1">
                  <a:solidFill>
                    <a:schemeClr val="tx2">
                      <a:lumMod val="50000"/>
                    </a:schemeClr>
                  </a:solidFill>
                </a:rPr>
                <a:t>Pow</a:t>
              </a:r>
              <a:r>
                <a:rPr lang="fr-FR" sz="2400" b="1" baseline="-25000" dirty="0" err="1">
                  <a:solidFill>
                    <a:schemeClr val="tx2">
                      <a:lumMod val="50000"/>
                    </a:schemeClr>
                  </a:solidFill>
                </a:rPr>
                <a:t>other</a:t>
              </a:r>
              <a:endParaRPr lang="fr-FR" sz="2000" b="1" dirty="0">
                <a:solidFill>
                  <a:schemeClr val="tx2">
                    <a:lumMod val="50000"/>
                  </a:schemeClr>
                </a:solidFill>
              </a:endParaRPr>
            </a:p>
          </p:txBody>
        </p:sp>
        <p:grpSp>
          <p:nvGrpSpPr>
            <p:cNvPr id="29" name="Groupe 28">
              <a:extLst>
                <a:ext uri="{FF2B5EF4-FFF2-40B4-BE49-F238E27FC236}">
                  <a16:creationId xmlns:a16="http://schemas.microsoft.com/office/drawing/2014/main" id="{DFBD5CC1-535C-40B5-BC0C-D78D2D67201A}"/>
                </a:ext>
              </a:extLst>
            </p:cNvPr>
            <p:cNvGrpSpPr/>
            <p:nvPr/>
          </p:nvGrpSpPr>
          <p:grpSpPr>
            <a:xfrm>
              <a:off x="10955698" y="1445602"/>
              <a:ext cx="943879" cy="707887"/>
              <a:chOff x="10789919" y="1417337"/>
              <a:chExt cx="943879" cy="707887"/>
            </a:xfrm>
          </p:grpSpPr>
          <p:sp>
            <p:nvSpPr>
              <p:cNvPr id="25" name="Freeform 191">
                <a:extLst>
                  <a:ext uri="{FF2B5EF4-FFF2-40B4-BE49-F238E27FC236}">
                    <a16:creationId xmlns:a16="http://schemas.microsoft.com/office/drawing/2014/main" id="{ACF7C291-64B8-4E33-BC7B-553455658FDC}"/>
                  </a:ext>
                </a:extLst>
              </p:cNvPr>
              <p:cNvSpPr>
                <a:spLocks/>
              </p:cNvSpPr>
              <p:nvPr/>
            </p:nvSpPr>
            <p:spPr bwMode="auto">
              <a:xfrm>
                <a:off x="10789919" y="1417337"/>
                <a:ext cx="943879" cy="679571"/>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28" name="ZoneTexte 27">
                <a:extLst>
                  <a:ext uri="{FF2B5EF4-FFF2-40B4-BE49-F238E27FC236}">
                    <a16:creationId xmlns:a16="http://schemas.microsoft.com/office/drawing/2014/main" id="{D4E7E847-0273-4961-A332-A1E5FFF83240}"/>
                  </a:ext>
                </a:extLst>
              </p:cNvPr>
              <p:cNvSpPr txBox="1"/>
              <p:nvPr/>
            </p:nvSpPr>
            <p:spPr>
              <a:xfrm>
                <a:off x="10939762" y="1417338"/>
                <a:ext cx="714939" cy="707886"/>
              </a:xfrm>
              <a:prstGeom prst="rect">
                <a:avLst/>
              </a:prstGeom>
              <a:noFill/>
            </p:spPr>
            <p:txBody>
              <a:bodyPr wrap="none" rtlCol="0">
                <a:spAutoFit/>
              </a:bodyPr>
              <a:lstStyle/>
              <a:p>
                <a:r>
                  <a:rPr lang="fr-FR" sz="2000" b="1" dirty="0" err="1"/>
                  <a:t>True</a:t>
                </a:r>
                <a:r>
                  <a:rPr lang="fr-FR" sz="2000" b="1" dirty="0"/>
                  <a:t> </a:t>
                </a:r>
              </a:p>
              <a:p>
                <a:r>
                  <a:rPr lang="fr-FR" sz="2000" b="1" dirty="0" err="1"/>
                  <a:t>Pow</a:t>
                </a:r>
                <a:endParaRPr lang="fr-FR" sz="2000" b="1" dirty="0"/>
              </a:p>
            </p:txBody>
          </p:sp>
        </p:grpSp>
        <p:sp>
          <p:nvSpPr>
            <p:cNvPr id="32" name="ZoneTexte 31">
              <a:extLst>
                <a:ext uri="{FF2B5EF4-FFF2-40B4-BE49-F238E27FC236}">
                  <a16:creationId xmlns:a16="http://schemas.microsoft.com/office/drawing/2014/main" id="{1977595D-5BC7-42FA-88C9-3E0366391F26}"/>
                </a:ext>
              </a:extLst>
            </p:cNvPr>
            <p:cNvSpPr txBox="1"/>
            <p:nvPr/>
          </p:nvSpPr>
          <p:spPr>
            <a:xfrm>
              <a:off x="9370882" y="2195617"/>
              <a:ext cx="1463862" cy="400110"/>
            </a:xfrm>
            <a:prstGeom prst="rect">
              <a:avLst/>
            </a:prstGeom>
            <a:noFill/>
          </p:spPr>
          <p:txBody>
            <a:bodyPr wrap="none" rtlCol="0">
              <a:spAutoFit/>
            </a:bodyPr>
            <a:lstStyle/>
            <a:p>
              <a:r>
                <a:rPr lang="en-US" sz="2000" b="1" dirty="0"/>
                <a:t>Comparison</a:t>
              </a:r>
              <a:endParaRPr lang="en-US" b="1" dirty="0"/>
            </a:p>
          </p:txBody>
        </p:sp>
      </p:grpSp>
      <p:sp>
        <p:nvSpPr>
          <p:cNvPr id="34" name="ZoneTexte 33">
            <a:extLst>
              <a:ext uri="{FF2B5EF4-FFF2-40B4-BE49-F238E27FC236}">
                <a16:creationId xmlns:a16="http://schemas.microsoft.com/office/drawing/2014/main" id="{2E5EC41F-0200-4B61-9FCD-67DD46461129}"/>
              </a:ext>
            </a:extLst>
          </p:cNvPr>
          <p:cNvSpPr txBox="1"/>
          <p:nvPr/>
        </p:nvSpPr>
        <p:spPr>
          <a:xfrm>
            <a:off x="694914" y="1613986"/>
            <a:ext cx="6858000" cy="961827"/>
          </a:xfrm>
          <a:prstGeom prst="rect">
            <a:avLst/>
          </a:prstGeom>
          <a:noFill/>
        </p:spPr>
        <p:txBody>
          <a:bodyPr wrap="square" rtlCol="0">
            <a:spAutoFit/>
          </a:bodyPr>
          <a:lstStyle/>
          <a:p>
            <a:endParaRPr lang="fr-FR" dirty="0"/>
          </a:p>
        </p:txBody>
      </p:sp>
      <p:graphicFrame>
        <p:nvGraphicFramePr>
          <p:cNvPr id="35" name="Tableau 34">
            <a:extLst>
              <a:ext uri="{FF2B5EF4-FFF2-40B4-BE49-F238E27FC236}">
                <a16:creationId xmlns:a16="http://schemas.microsoft.com/office/drawing/2014/main" id="{332FC08B-FD18-47CE-8F49-0311283F75F9}"/>
              </a:ext>
            </a:extLst>
          </p:cNvPr>
          <p:cNvGraphicFramePr>
            <a:graphicFrameLocks noGrp="1"/>
          </p:cNvGraphicFramePr>
          <p:nvPr>
            <p:extLst/>
          </p:nvPr>
        </p:nvGraphicFramePr>
        <p:xfrm>
          <a:off x="412686" y="2343020"/>
          <a:ext cx="4226401" cy="933848"/>
        </p:xfrm>
        <a:graphic>
          <a:graphicData uri="http://schemas.openxmlformats.org/drawingml/2006/table">
            <a:tbl>
              <a:tblPr firstRow="1" bandRow="1">
                <a:tableStyleId>{ED083AE6-46FA-4A59-8FB0-9F97EB10719F}</a:tableStyleId>
              </a:tblPr>
              <a:tblGrid>
                <a:gridCol w="3298702">
                  <a:extLst>
                    <a:ext uri="{9D8B030D-6E8A-4147-A177-3AD203B41FA5}">
                      <a16:colId xmlns:a16="http://schemas.microsoft.com/office/drawing/2014/main" val="1218044714"/>
                    </a:ext>
                  </a:extLst>
                </a:gridCol>
                <a:gridCol w="927699">
                  <a:extLst>
                    <a:ext uri="{9D8B030D-6E8A-4147-A177-3AD203B41FA5}">
                      <a16:colId xmlns:a16="http://schemas.microsoft.com/office/drawing/2014/main" val="2864711047"/>
                    </a:ext>
                  </a:extLst>
                </a:gridCol>
              </a:tblGrid>
              <a:tr h="466924">
                <a:tc>
                  <a:txBody>
                    <a:bodyPr/>
                    <a:lstStyle/>
                    <a:p>
                      <a:r>
                        <a:rPr lang="en-US" sz="2200" noProof="0" dirty="0"/>
                        <a:t>Root mean square error</a:t>
                      </a:r>
                    </a:p>
                  </a:txBody>
                  <a:tcPr/>
                </a:tc>
                <a:tc>
                  <a:txBody>
                    <a:bodyPr/>
                    <a:lstStyle/>
                    <a:p>
                      <a:r>
                        <a:rPr lang="en-US" sz="2200" noProof="0"/>
                        <a:t>0.12</a:t>
                      </a:r>
                    </a:p>
                  </a:txBody>
                  <a:tcPr/>
                </a:tc>
                <a:extLst>
                  <a:ext uri="{0D108BD9-81ED-4DB2-BD59-A6C34878D82A}">
                    <a16:rowId xmlns:a16="http://schemas.microsoft.com/office/drawing/2014/main" val="266290767"/>
                  </a:ext>
                </a:extLst>
              </a:tr>
              <a:tr h="466924">
                <a:tc>
                  <a:txBody>
                    <a:bodyPr/>
                    <a:lstStyle/>
                    <a:p>
                      <a:r>
                        <a:rPr lang="en-US" sz="2200" noProof="0" dirty="0"/>
                        <a:t>Residual variation </a:t>
                      </a:r>
                      <a:r>
                        <a:rPr lang="en-US" sz="2200" i="1" noProof="0" dirty="0"/>
                        <a:t>(</a:t>
                      </a:r>
                      <a:r>
                        <a:rPr lang="en-US" sz="2200" i="1" noProof="0" dirty="0" err="1"/>
                        <a:t>rv</a:t>
                      </a:r>
                      <a:r>
                        <a:rPr lang="en-US" sz="2200" i="1" noProof="0" dirty="0"/>
                        <a:t>)</a:t>
                      </a:r>
                    </a:p>
                  </a:txBody>
                  <a:tcPr/>
                </a:tc>
                <a:tc>
                  <a:txBody>
                    <a:bodyPr/>
                    <a:lstStyle/>
                    <a:p>
                      <a:r>
                        <a:rPr lang="en-US" sz="2200" noProof="0" dirty="0"/>
                        <a:t>0.015</a:t>
                      </a:r>
                    </a:p>
                  </a:txBody>
                  <a:tcPr/>
                </a:tc>
                <a:extLst>
                  <a:ext uri="{0D108BD9-81ED-4DB2-BD59-A6C34878D82A}">
                    <a16:rowId xmlns:a16="http://schemas.microsoft.com/office/drawing/2014/main" val="2920200389"/>
                  </a:ext>
                </a:extLst>
              </a:tr>
            </a:tbl>
          </a:graphicData>
        </a:graphic>
      </p:graphicFrame>
      <p:sp>
        <p:nvSpPr>
          <p:cNvPr id="36" name="ZoneTexte 35">
            <a:extLst>
              <a:ext uri="{FF2B5EF4-FFF2-40B4-BE49-F238E27FC236}">
                <a16:creationId xmlns:a16="http://schemas.microsoft.com/office/drawing/2014/main" id="{C2A5B55C-B183-4FDD-89B3-E3F3D9020CEF}"/>
              </a:ext>
            </a:extLst>
          </p:cNvPr>
          <p:cNvSpPr txBox="1"/>
          <p:nvPr/>
        </p:nvSpPr>
        <p:spPr>
          <a:xfrm>
            <a:off x="855222" y="1774295"/>
            <a:ext cx="6383437" cy="461665"/>
          </a:xfrm>
          <a:prstGeom prst="rect">
            <a:avLst/>
          </a:prstGeom>
          <a:noFill/>
        </p:spPr>
        <p:txBody>
          <a:bodyPr wrap="square" rtlCol="0">
            <a:spAutoFit/>
          </a:bodyPr>
          <a:lstStyle/>
          <a:p>
            <a:r>
              <a:rPr lang="en-US" sz="2400" b="1" dirty="0">
                <a:solidFill>
                  <a:srgbClr val="FFC000"/>
                </a:solidFill>
              </a:rPr>
              <a:t>Accuracy</a:t>
            </a:r>
            <a:endParaRPr lang="en-US" sz="2000" b="1" dirty="0">
              <a:solidFill>
                <a:srgbClr val="FFC000"/>
              </a:solidFill>
            </a:endParaRPr>
          </a:p>
        </p:txBody>
      </p:sp>
      <p:sp>
        <p:nvSpPr>
          <p:cNvPr id="37" name="Rectangle 36">
            <a:extLst>
              <a:ext uri="{FF2B5EF4-FFF2-40B4-BE49-F238E27FC236}">
                <a16:creationId xmlns:a16="http://schemas.microsoft.com/office/drawing/2014/main" id="{735708D8-BCE5-4090-81A6-56571E61F3FE}"/>
              </a:ext>
            </a:extLst>
          </p:cNvPr>
          <p:cNvSpPr/>
          <p:nvPr/>
        </p:nvSpPr>
        <p:spPr>
          <a:xfrm>
            <a:off x="400695" y="181742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38" name="ZoneTexte 37">
            <a:extLst>
              <a:ext uri="{FF2B5EF4-FFF2-40B4-BE49-F238E27FC236}">
                <a16:creationId xmlns:a16="http://schemas.microsoft.com/office/drawing/2014/main" id="{723D96D4-762E-47F9-831A-4D3923F65371}"/>
              </a:ext>
            </a:extLst>
          </p:cNvPr>
          <p:cNvSpPr txBox="1"/>
          <p:nvPr/>
        </p:nvSpPr>
        <p:spPr>
          <a:xfrm>
            <a:off x="7228179" y="4203489"/>
            <a:ext cx="4891292" cy="461665"/>
          </a:xfrm>
          <a:prstGeom prst="rect">
            <a:avLst/>
          </a:prstGeom>
          <a:noFill/>
        </p:spPr>
        <p:txBody>
          <a:bodyPr wrap="square" rtlCol="0">
            <a:spAutoFit/>
          </a:bodyPr>
          <a:lstStyle/>
          <a:p>
            <a:r>
              <a:rPr lang="en-US" sz="2400" b="1" dirty="0">
                <a:solidFill>
                  <a:srgbClr val="FFC000"/>
                </a:solidFill>
              </a:rPr>
              <a:t>Frequency of correct predictions</a:t>
            </a:r>
          </a:p>
        </p:txBody>
      </p:sp>
      <p:sp>
        <p:nvSpPr>
          <p:cNvPr id="39" name="Rectangle 38">
            <a:extLst>
              <a:ext uri="{FF2B5EF4-FFF2-40B4-BE49-F238E27FC236}">
                <a16:creationId xmlns:a16="http://schemas.microsoft.com/office/drawing/2014/main" id="{261A0658-3194-43B9-93F1-12925365CACD}"/>
              </a:ext>
            </a:extLst>
          </p:cNvPr>
          <p:cNvSpPr/>
          <p:nvPr/>
        </p:nvSpPr>
        <p:spPr>
          <a:xfrm>
            <a:off x="6809826" y="420348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3</a:t>
            </a:r>
          </a:p>
        </p:txBody>
      </p:sp>
      <p:sp>
        <p:nvSpPr>
          <p:cNvPr id="41" name="ZoneTexte 40">
            <a:extLst>
              <a:ext uri="{FF2B5EF4-FFF2-40B4-BE49-F238E27FC236}">
                <a16:creationId xmlns:a16="http://schemas.microsoft.com/office/drawing/2014/main" id="{3D1CF530-2FBA-43E8-A658-F876F8A56E58}"/>
              </a:ext>
            </a:extLst>
          </p:cNvPr>
          <p:cNvSpPr txBox="1"/>
          <p:nvPr/>
        </p:nvSpPr>
        <p:spPr>
          <a:xfrm>
            <a:off x="868300" y="4203489"/>
            <a:ext cx="5255857" cy="830997"/>
          </a:xfrm>
          <a:prstGeom prst="rect">
            <a:avLst/>
          </a:prstGeom>
          <a:noFill/>
        </p:spPr>
        <p:txBody>
          <a:bodyPr wrap="square" rtlCol="0">
            <a:spAutoFit/>
          </a:bodyPr>
          <a:lstStyle/>
          <a:p>
            <a:r>
              <a:rPr lang="en-US" sz="2400" b="1" dirty="0">
                <a:solidFill>
                  <a:srgbClr val="FFC000"/>
                </a:solidFill>
              </a:rPr>
              <a:t>Number of dialogue turns to reach a correct prediction</a:t>
            </a:r>
            <a:endParaRPr lang="en-US" sz="2000" b="1" dirty="0">
              <a:solidFill>
                <a:srgbClr val="FFC000"/>
              </a:solidFill>
            </a:endParaRPr>
          </a:p>
        </p:txBody>
      </p:sp>
      <p:sp>
        <p:nvSpPr>
          <p:cNvPr id="42" name="Rectangle 41">
            <a:extLst>
              <a:ext uri="{FF2B5EF4-FFF2-40B4-BE49-F238E27FC236}">
                <a16:creationId xmlns:a16="http://schemas.microsoft.com/office/drawing/2014/main" id="{961EE75C-6C6E-4261-BE27-C3AC1D0E05D8}"/>
              </a:ext>
            </a:extLst>
          </p:cNvPr>
          <p:cNvSpPr/>
          <p:nvPr/>
        </p:nvSpPr>
        <p:spPr>
          <a:xfrm>
            <a:off x="421529" y="419378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aphicFrame>
        <p:nvGraphicFramePr>
          <p:cNvPr id="43" name="Tableau 42">
            <a:extLst>
              <a:ext uri="{FF2B5EF4-FFF2-40B4-BE49-F238E27FC236}">
                <a16:creationId xmlns:a16="http://schemas.microsoft.com/office/drawing/2014/main" id="{E81A83AC-69DC-4FE3-B2F2-D06C22EDFFE7}"/>
              </a:ext>
            </a:extLst>
          </p:cNvPr>
          <p:cNvGraphicFramePr>
            <a:graphicFrameLocks noGrp="1"/>
          </p:cNvGraphicFramePr>
          <p:nvPr>
            <p:extLst/>
          </p:nvPr>
        </p:nvGraphicFramePr>
        <p:xfrm>
          <a:off x="419886" y="5321192"/>
          <a:ext cx="5628798" cy="853440"/>
        </p:xfrm>
        <a:graphic>
          <a:graphicData uri="http://schemas.openxmlformats.org/drawingml/2006/table">
            <a:tbl>
              <a:tblPr firstRow="1" bandRow="1">
                <a:tableStyleId>{ED083AE6-46FA-4A59-8FB0-9F97EB10719F}</a:tableStyleId>
              </a:tblPr>
              <a:tblGrid>
                <a:gridCol w="2320712">
                  <a:extLst>
                    <a:ext uri="{9D8B030D-6E8A-4147-A177-3AD203B41FA5}">
                      <a16:colId xmlns:a16="http://schemas.microsoft.com/office/drawing/2014/main" val="2141322839"/>
                    </a:ext>
                  </a:extLst>
                </a:gridCol>
                <a:gridCol w="1183342">
                  <a:extLst>
                    <a:ext uri="{9D8B030D-6E8A-4147-A177-3AD203B41FA5}">
                      <a16:colId xmlns:a16="http://schemas.microsoft.com/office/drawing/2014/main" val="3583342488"/>
                    </a:ext>
                  </a:extLst>
                </a:gridCol>
                <a:gridCol w="2124744">
                  <a:extLst>
                    <a:ext uri="{9D8B030D-6E8A-4147-A177-3AD203B41FA5}">
                      <a16:colId xmlns:a16="http://schemas.microsoft.com/office/drawing/2014/main" val="2559626843"/>
                    </a:ext>
                  </a:extLst>
                </a:gridCol>
              </a:tblGrid>
              <a:tr h="280777">
                <a:tc>
                  <a:txBody>
                    <a:bodyPr/>
                    <a:lstStyle/>
                    <a:p>
                      <a:r>
                        <a:rPr lang="en-US" sz="2200" noProof="0"/>
                        <a:t>Correct prediction</a:t>
                      </a:r>
                    </a:p>
                  </a:txBody>
                  <a:tcPr/>
                </a:tc>
                <a:tc>
                  <a:txBody>
                    <a:bodyPr/>
                    <a:lstStyle/>
                    <a:p>
                      <a:r>
                        <a:rPr lang="en-US" sz="2200" noProof="0" dirty="0" err="1"/>
                        <a:t>Rv</a:t>
                      </a:r>
                      <a:r>
                        <a:rPr lang="en-US" sz="2200" noProof="0" dirty="0"/>
                        <a:t>&lt; 0.02</a:t>
                      </a:r>
                    </a:p>
                  </a:txBody>
                  <a:tcPr/>
                </a:tc>
                <a:tc>
                  <a:txBody>
                    <a:bodyPr/>
                    <a:lstStyle/>
                    <a:p>
                      <a:r>
                        <a:rPr lang="en-US" sz="2200" noProof="0" dirty="0"/>
                        <a:t>Best prediction</a:t>
                      </a:r>
                    </a:p>
                  </a:txBody>
                  <a:tcPr/>
                </a:tc>
                <a:extLst>
                  <a:ext uri="{0D108BD9-81ED-4DB2-BD59-A6C34878D82A}">
                    <a16:rowId xmlns:a16="http://schemas.microsoft.com/office/drawing/2014/main" val="2853576738"/>
                  </a:ext>
                </a:extLst>
              </a:tr>
              <a:tr h="280777">
                <a:tc>
                  <a:txBody>
                    <a:bodyPr/>
                    <a:lstStyle/>
                    <a:p>
                      <a:r>
                        <a:rPr lang="en-US" sz="2200" noProof="0" dirty="0"/>
                        <a:t>2.53 </a:t>
                      </a:r>
                    </a:p>
                  </a:txBody>
                  <a:tcPr/>
                </a:tc>
                <a:tc>
                  <a:txBody>
                    <a:bodyPr/>
                    <a:lstStyle/>
                    <a:p>
                      <a:r>
                        <a:rPr lang="en-US" sz="2200" noProof="0" dirty="0"/>
                        <a:t>3.25</a:t>
                      </a:r>
                    </a:p>
                  </a:txBody>
                  <a:tcPr/>
                </a:tc>
                <a:tc>
                  <a:txBody>
                    <a:bodyPr/>
                    <a:lstStyle/>
                    <a:p>
                      <a:r>
                        <a:rPr lang="en-US" sz="2200" noProof="0" dirty="0"/>
                        <a:t>3.79</a:t>
                      </a:r>
                    </a:p>
                  </a:txBody>
                  <a:tcPr/>
                </a:tc>
                <a:extLst>
                  <a:ext uri="{0D108BD9-81ED-4DB2-BD59-A6C34878D82A}">
                    <a16:rowId xmlns:a16="http://schemas.microsoft.com/office/drawing/2014/main" val="956528226"/>
                  </a:ext>
                </a:extLst>
              </a:tr>
            </a:tbl>
          </a:graphicData>
        </a:graphic>
      </p:graphicFrame>
      <p:sp>
        <p:nvSpPr>
          <p:cNvPr id="46" name="ZoneTexte 45">
            <a:extLst>
              <a:ext uri="{FF2B5EF4-FFF2-40B4-BE49-F238E27FC236}">
                <a16:creationId xmlns:a16="http://schemas.microsoft.com/office/drawing/2014/main" id="{4101767B-097C-4D47-A31D-61C51403B46D}"/>
              </a:ext>
            </a:extLst>
          </p:cNvPr>
          <p:cNvSpPr txBox="1"/>
          <p:nvPr/>
        </p:nvSpPr>
        <p:spPr>
          <a:xfrm>
            <a:off x="6601880" y="4957905"/>
            <a:ext cx="5590120" cy="1107996"/>
          </a:xfrm>
          <a:prstGeom prst="rect">
            <a:avLst/>
          </a:prstGeom>
          <a:noFill/>
        </p:spPr>
        <p:txBody>
          <a:bodyPr wrap="none" rtlCol="0">
            <a:spAutoFit/>
          </a:bodyPr>
          <a:lstStyle/>
          <a:p>
            <a:r>
              <a:rPr lang="en-US" sz="2200" dirty="0"/>
              <a:t>2130 correct predictions over 2160 predictions </a:t>
            </a:r>
          </a:p>
          <a:p>
            <a:pPr algn="ctr"/>
            <a:r>
              <a:rPr lang="en-US" sz="2200" b="1" dirty="0"/>
              <a:t> 97.4%</a:t>
            </a:r>
          </a:p>
          <a:p>
            <a:endParaRPr lang="fr-FR" sz="2200" dirty="0"/>
          </a:p>
        </p:txBody>
      </p:sp>
      <p:sp>
        <p:nvSpPr>
          <p:cNvPr id="3" name="Espace réservé du numéro de diapositive 2">
            <a:extLst>
              <a:ext uri="{FF2B5EF4-FFF2-40B4-BE49-F238E27FC236}">
                <a16:creationId xmlns:a16="http://schemas.microsoft.com/office/drawing/2014/main" id="{6D5A98F1-02B7-4A60-9F15-4179F88B54B7}"/>
              </a:ext>
            </a:extLst>
          </p:cNvPr>
          <p:cNvSpPr>
            <a:spLocks noGrp="1"/>
          </p:cNvSpPr>
          <p:nvPr>
            <p:ph type="sldNum" sz="quarter" idx="12"/>
          </p:nvPr>
        </p:nvSpPr>
        <p:spPr/>
        <p:txBody>
          <a:bodyPr/>
          <a:lstStyle/>
          <a:p>
            <a:fld id="{830C4335-9913-4F80-B9D7-EA4FD23BFB5C}" type="slidenum">
              <a:rPr lang="fr-FR" smtClean="0"/>
              <a:pPr/>
              <a:t>45</a:t>
            </a:fld>
            <a:endParaRPr lang="fr-FR" dirty="0"/>
          </a:p>
        </p:txBody>
      </p:sp>
    </p:spTree>
    <p:extLst>
      <p:ext uri="{BB962C8B-B14F-4D97-AF65-F5344CB8AC3E}">
        <p14:creationId xmlns:p14="http://schemas.microsoft.com/office/powerpoint/2010/main" val="336532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920750" y="1733550"/>
            <a:ext cx="10610849" cy="2650964"/>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inteprersonal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34C2882B-38D3-4516-8518-10561A4D536A}"/>
              </a:ext>
            </a:extLst>
          </p:cNvPr>
          <p:cNvSpPr>
            <a:spLocks noGrp="1"/>
          </p:cNvSpPr>
          <p:nvPr>
            <p:ph type="sldNum" sz="quarter" idx="12"/>
          </p:nvPr>
        </p:nvSpPr>
        <p:spPr>
          <a:xfrm>
            <a:off x="9112250" y="6305550"/>
            <a:ext cx="2743200" cy="365125"/>
          </a:xfrm>
        </p:spPr>
        <p:txBody>
          <a:bodyPr/>
          <a:lstStyle/>
          <a:p>
            <a:fld id="{830C4335-9913-4F80-B9D7-EA4FD23BFB5C}" type="slidenum">
              <a:rPr lang="fr-FR" sz="1400" b="1" smtClean="0"/>
              <a:t>46</a:t>
            </a:fld>
            <a:endParaRPr lang="fr-FR" b="1" dirty="0"/>
          </a:p>
        </p:txBody>
      </p:sp>
    </p:spTree>
    <p:extLst>
      <p:ext uri="{BB962C8B-B14F-4D97-AF65-F5344CB8AC3E}">
        <p14:creationId xmlns:p14="http://schemas.microsoft.com/office/powerpoint/2010/main" val="2396659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553929"/>
            <a:ext cx="4014216" cy="3393235"/>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value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Improver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43" name="Image 42">
            <a:extLst>
              <a:ext uri="{FF2B5EF4-FFF2-40B4-BE49-F238E27FC236}">
                <a16:creationId xmlns:a16="http://schemas.microsoft.com/office/drawing/2014/main" id="{D73C4FC6-F89A-49DF-B5CA-5EC7BA8B6D0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5573" y="1491410"/>
            <a:ext cx="1139410" cy="1057753"/>
          </a:xfrm>
          <a:prstGeom prst="rect">
            <a:avLst/>
          </a:prstGeom>
        </p:spPr>
      </p:pic>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49935" y="1491410"/>
            <a:ext cx="1432198" cy="1101161"/>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
        <p:nvSpPr>
          <p:cNvPr id="3" name="Espace réservé du numéro de diapositive 2">
            <a:extLst>
              <a:ext uri="{FF2B5EF4-FFF2-40B4-BE49-F238E27FC236}">
                <a16:creationId xmlns:a16="http://schemas.microsoft.com/office/drawing/2014/main" id="{BEEDAB44-ACDB-4530-BEB3-7218837A982D}"/>
              </a:ext>
            </a:extLst>
          </p:cNvPr>
          <p:cNvSpPr>
            <a:spLocks noGrp="1"/>
          </p:cNvSpPr>
          <p:nvPr>
            <p:ph type="sldNum" sz="quarter" idx="12"/>
          </p:nvPr>
        </p:nvSpPr>
        <p:spPr/>
        <p:txBody>
          <a:bodyPr/>
          <a:lstStyle/>
          <a:p>
            <a:fld id="{830C4335-9913-4F80-B9D7-EA4FD23BFB5C}" type="slidenum">
              <a:rPr lang="fr-FR" smtClean="0"/>
              <a:pPr/>
              <a:t>47</a:t>
            </a:fld>
            <a:endParaRPr lang="fr-FR" dirty="0"/>
          </a:p>
        </p:txBody>
      </p:sp>
    </p:spTree>
    <p:extLst>
      <p:ext uri="{BB962C8B-B14F-4D97-AF65-F5344CB8AC3E}">
        <p14:creationId xmlns:p14="http://schemas.microsoft.com/office/powerpoint/2010/main" val="15963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 name="Espace réservé du numéro de diapositive 4">
            <a:extLst>
              <a:ext uri="{FF2B5EF4-FFF2-40B4-BE49-F238E27FC236}">
                <a16:creationId xmlns:a16="http://schemas.microsoft.com/office/drawing/2014/main" id="{5333E949-F4FF-4143-89A7-1E3541837D4D}"/>
              </a:ext>
            </a:extLst>
          </p:cNvPr>
          <p:cNvSpPr>
            <a:spLocks noGrp="1"/>
          </p:cNvSpPr>
          <p:nvPr>
            <p:ph type="sldNum" sz="quarter" idx="12"/>
          </p:nvPr>
        </p:nvSpPr>
        <p:spPr/>
        <p:txBody>
          <a:bodyPr/>
          <a:lstStyle/>
          <a:p>
            <a:fld id="{830C4335-9913-4F80-B9D7-EA4FD23BFB5C}" type="slidenum">
              <a:rPr lang="fr-FR" smtClean="0"/>
              <a:pPr/>
              <a:t>48</a:t>
            </a:fld>
            <a:endParaRPr lang="fr-FR" dirty="0"/>
          </a:p>
        </p:txBody>
      </p:sp>
    </p:spTree>
    <p:extLst>
      <p:ext uri="{BB962C8B-B14F-4D97-AF65-F5344CB8AC3E}">
        <p14:creationId xmlns:p14="http://schemas.microsoft.com/office/powerpoint/2010/main" val="3918597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560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365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511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557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265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290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398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404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436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438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453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457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339332"/>
            <a:ext cx="10666466"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are correctly perceived by the participants</a:t>
            </a: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516916"/>
            <a:ext cx="10552714"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converges more quickly when negotiators establish a complementary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544212"/>
            <a:ext cx="10605593"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more comfortable with a partner who expresses complementary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548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441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1086235" y="5689979"/>
            <a:ext cx="10592310" cy="430887"/>
          </a:xfrm>
          <a:prstGeom prst="rect">
            <a:avLst/>
          </a:prstGeom>
          <a:noFill/>
        </p:spPr>
        <p:txBody>
          <a:bodyPr wrap="square" lIns="0" rIns="0" rtlCol="0" anchor="t">
            <a:spAutoFit/>
          </a:bodyPr>
          <a:lstStyle/>
          <a:p>
            <a:pPr lvl="1"/>
            <a:r>
              <a:rPr lang="en-US" sz="2200" dirty="0">
                <a:solidFill>
                  <a:schemeClr val="tx1">
                    <a:lumMod val="65000"/>
                    <a:lumOff val="35000"/>
                  </a:schemeClr>
                </a:solidFill>
              </a:rPr>
              <a:t>Complementarity in the dominance relation increases appreciation 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521070"/>
            <a:ext cx="1048829" cy="757809"/>
            <a:chOff x="3347871" y="1321249"/>
            <a:chExt cx="853464" cy="733483"/>
          </a:xfrm>
          <a:solidFill>
            <a:schemeClr val="accent2"/>
          </a:solidFill>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501200"/>
            <a:ext cx="1058488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greater common gain when negotiators establish a complementary relation of dominance</a:t>
            </a:r>
          </a:p>
        </p:txBody>
      </p:sp>
      <p:sp>
        <p:nvSpPr>
          <p:cNvPr id="3" name="Espace réservé du numéro de diapositive 2">
            <a:extLst>
              <a:ext uri="{FF2B5EF4-FFF2-40B4-BE49-F238E27FC236}">
                <a16:creationId xmlns:a16="http://schemas.microsoft.com/office/drawing/2014/main" id="{D30B06EE-E7CA-41CD-BF1F-73E92F1F9A40}"/>
              </a:ext>
            </a:extLst>
          </p:cNvPr>
          <p:cNvSpPr>
            <a:spLocks noGrp="1"/>
          </p:cNvSpPr>
          <p:nvPr>
            <p:ph type="sldNum" sz="quarter" idx="12"/>
          </p:nvPr>
        </p:nvSpPr>
        <p:spPr/>
        <p:txBody>
          <a:bodyPr/>
          <a:lstStyle/>
          <a:p>
            <a:fld id="{830C4335-9913-4F80-B9D7-EA4FD23BFB5C}" type="slidenum">
              <a:rPr lang="fr-FR" smtClean="0"/>
              <a:pPr/>
              <a:t>49</a:t>
            </a:fld>
            <a:endParaRPr lang="fr-FR" dirty="0"/>
          </a:p>
        </p:txBody>
      </p:sp>
    </p:spTree>
    <p:extLst>
      <p:ext uri="{BB962C8B-B14F-4D97-AF65-F5344CB8AC3E}">
        <p14:creationId xmlns:p14="http://schemas.microsoft.com/office/powerpoint/2010/main" val="3636030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076325" y="1127919"/>
            <a:ext cx="10515600" cy="4958556"/>
          </a:xfrm>
        </p:spPr>
        <p:txBody>
          <a:bodyPr>
            <a:normAutofit fontScale="85000" lnSpcReduction="20000"/>
          </a:bodyPr>
          <a:lstStyle/>
          <a:p>
            <a:pPr>
              <a:lnSpc>
                <a:spcPct val="170000"/>
              </a:lnSpc>
            </a:pPr>
            <a:r>
              <a:rPr lang="en-US" dirty="0"/>
              <a:t>   </a:t>
            </a:r>
            <a:r>
              <a:rPr lang="en-US" sz="3100" dirty="0"/>
              <a:t>Concept of dominance and state of art</a:t>
            </a:r>
          </a:p>
          <a:p>
            <a:pPr>
              <a:lnSpc>
                <a:spcPct val="170000"/>
              </a:lnSpc>
            </a:pPr>
            <a:r>
              <a:rPr lang="en-US" sz="3100" dirty="0"/>
              <a:t>   Computational model of collaborative negotiation</a:t>
            </a:r>
          </a:p>
          <a:p>
            <a:pPr>
              <a:lnSpc>
                <a:spcPct val="170000"/>
              </a:lnSpc>
            </a:pPr>
            <a:r>
              <a:rPr lang="en-US" sz="3100" dirty="0"/>
              <a:t>   Decisional model controlled by dominance behaviors</a:t>
            </a:r>
          </a:p>
          <a:p>
            <a:pPr>
              <a:lnSpc>
                <a:spcPct val="170000"/>
              </a:lnSpc>
            </a:pPr>
            <a:r>
              <a:rPr lang="en-US" sz="3100" dirty="0"/>
              <a:t>   Study and validation: </a:t>
            </a:r>
            <a:r>
              <a:rPr lang="en-US" sz="3100" i="1" dirty="0"/>
              <a:t>perception of dominance in negotiation</a:t>
            </a:r>
          </a:p>
          <a:p>
            <a:pPr>
              <a:lnSpc>
                <a:spcPct val="170000"/>
              </a:lnSpc>
            </a:pPr>
            <a:r>
              <a:rPr lang="en-US" sz="3100" dirty="0"/>
              <a:t>   Analyze of the partner: </a:t>
            </a:r>
            <a:r>
              <a:rPr lang="en-US" sz="3100" i="1" dirty="0"/>
              <a:t>Model of </a:t>
            </a:r>
            <a:r>
              <a:rPr lang="en-US" sz="3100" i="1" dirty="0" err="1"/>
              <a:t>ToM</a:t>
            </a:r>
            <a:endParaRPr lang="en-US" sz="3100" dirty="0"/>
          </a:p>
          <a:p>
            <a:pPr>
              <a:lnSpc>
                <a:spcPct val="170000"/>
              </a:lnSpc>
            </a:pPr>
            <a:r>
              <a:rPr lang="en-US" sz="3100" dirty="0"/>
              <a:t>   Study and validation : </a:t>
            </a:r>
            <a:r>
              <a:rPr lang="en-US" sz="3100" i="1" dirty="0"/>
              <a:t>complementarity vs similarity</a:t>
            </a:r>
          </a:p>
          <a:p>
            <a:pPr>
              <a:lnSpc>
                <a:spcPct val="170000"/>
              </a:lnSpc>
            </a:pPr>
            <a:r>
              <a:rPr lang="en-US" sz="3100" dirty="0"/>
              <a:t>   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
        <p:nvSpPr>
          <p:cNvPr id="5" name="Espace réservé du numéro de diapositive 4">
            <a:extLst>
              <a:ext uri="{FF2B5EF4-FFF2-40B4-BE49-F238E27FC236}">
                <a16:creationId xmlns:a16="http://schemas.microsoft.com/office/drawing/2014/main" id="{75853AFD-CDB4-45D0-8172-3DCE64558721}"/>
              </a:ext>
            </a:extLst>
          </p:cNvPr>
          <p:cNvSpPr>
            <a:spLocks noGrp="1"/>
          </p:cNvSpPr>
          <p:nvPr>
            <p:ph type="sldNum" sz="quarter" idx="12"/>
          </p:nvPr>
        </p:nvSpPr>
        <p:spPr/>
        <p:txBody>
          <a:bodyPr/>
          <a:lstStyle/>
          <a:p>
            <a:fld id="{830C4335-9913-4F80-B9D7-EA4FD23BFB5C}" type="slidenum">
              <a:rPr lang="fr-FR" smtClean="0"/>
              <a:pPr/>
              <a:t>5</a:t>
            </a:fld>
            <a:endParaRPr lang="fr-FR" dirty="0"/>
          </a:p>
        </p:txBody>
      </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257195" y="2296788"/>
              <a:ext cx="4353659"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238238" y="2444435"/>
              <a:ext cx="4293024"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766618" y="4514164"/>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40231" y="4585282"/>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6618" y="5036231"/>
            <a:ext cx="8974790" cy="1569660"/>
          </a:xfrm>
          <a:prstGeom prst="rect">
            <a:avLst/>
          </a:prstGeom>
          <a:noFill/>
        </p:spPr>
        <p:txBody>
          <a:bodyPr wrap="square" rtlCol="0">
            <a:spAutoFit/>
          </a:bodyPr>
          <a:lstStyle/>
          <a:p>
            <a:pPr marL="342900" indent="-342900">
              <a:buFont typeface="Arial" panose="020B0604020202020204" pitchFamily="34" charset="0"/>
              <a:buChar char="•"/>
            </a:pPr>
            <a:r>
              <a:rPr lang="fr-FR" sz="2400" dirty="0"/>
              <a:t>User </a:t>
            </a:r>
            <a:r>
              <a:rPr lang="fr-FR" sz="2400" dirty="0" err="1"/>
              <a:t>preferences</a:t>
            </a:r>
            <a:endParaRPr lang="fr-FR" sz="2400" dirty="0"/>
          </a:p>
          <a:p>
            <a:pPr marL="342900" indent="-342900">
              <a:buFont typeface="Arial" panose="020B0604020202020204" pitchFamily="34" charset="0"/>
              <a:buChar char="•"/>
            </a:pPr>
            <a:r>
              <a:rPr lang="fr-FR" sz="2400" dirty="0"/>
              <a:t>Complete dialogue</a:t>
            </a:r>
          </a:p>
          <a:p>
            <a:pPr marL="342900" indent="-342900">
              <a:buFont typeface="Arial" panose="020B0604020202020204" pitchFamily="34" charset="0"/>
              <a:buChar char="•"/>
            </a:pPr>
            <a:r>
              <a:rPr lang="fr-FR" sz="2400" dirty="0" err="1"/>
              <a:t>Number</a:t>
            </a:r>
            <a:r>
              <a:rPr lang="fr-FR" sz="2400" dirty="0"/>
              <a:t> of </a:t>
            </a:r>
            <a:r>
              <a:rPr lang="fr-FR" sz="2400" dirty="0" err="1"/>
              <a:t>negotiation</a:t>
            </a:r>
            <a:r>
              <a:rPr lang="fr-FR" sz="2400" dirty="0"/>
              <a:t> </a:t>
            </a:r>
            <a:r>
              <a:rPr lang="fr-FR" sz="2400" dirty="0" err="1"/>
              <a:t>turns</a:t>
            </a:r>
            <a:endParaRPr lang="fr-FR" sz="2400" dirty="0"/>
          </a:p>
          <a:p>
            <a:pPr marL="342900" indent="-342900">
              <a:buFont typeface="Arial" panose="020B0604020202020204" pitchFamily="34" charset="0"/>
              <a:buChar char="•"/>
            </a:pPr>
            <a:r>
              <a:rPr lang="fr-FR" sz="2400" dirty="0" err="1"/>
              <a:t>User_Pow</a:t>
            </a:r>
            <a:r>
              <a:rPr lang="fr-FR" sz="2400" dirty="0"/>
              <a:t> </a:t>
            </a:r>
            <a:r>
              <a:rPr lang="fr-FR" sz="2400" dirty="0" err="1"/>
              <a:t>computed</a:t>
            </a:r>
            <a:r>
              <a:rPr lang="fr-FR" sz="2400" dirty="0"/>
              <a:t> by the </a:t>
            </a:r>
            <a:r>
              <a:rPr lang="fr-FR" sz="2400" dirty="0" err="1"/>
              <a:t>ToM</a:t>
            </a:r>
            <a:r>
              <a:rPr lang="fr-FR" sz="2400" dirty="0"/>
              <a:t> at </a:t>
            </a:r>
            <a:r>
              <a:rPr lang="fr-FR" sz="2400" dirty="0" err="1"/>
              <a:t>each</a:t>
            </a:r>
            <a:r>
              <a:rPr lang="fr-FR" sz="2400" dirty="0"/>
              <a:t> </a:t>
            </a:r>
            <a:r>
              <a:rPr lang="fr-FR" sz="2400" dirty="0" err="1"/>
              <a:t>negotiation</a:t>
            </a:r>
            <a:r>
              <a:rPr lang="fr-FR" sz="2400" dirty="0"/>
              <a:t> </a:t>
            </a:r>
            <a:r>
              <a:rPr lang="fr-FR" sz="2400" dirty="0" err="1"/>
              <a:t>turn</a:t>
            </a:r>
            <a:endParaRPr lang="fr-FR" sz="2400" dirty="0"/>
          </a:p>
        </p:txBody>
      </p:sp>
      <p:sp>
        <p:nvSpPr>
          <p:cNvPr id="3" name="Espace réservé du numéro de diapositive 2">
            <a:extLst>
              <a:ext uri="{FF2B5EF4-FFF2-40B4-BE49-F238E27FC236}">
                <a16:creationId xmlns:a16="http://schemas.microsoft.com/office/drawing/2014/main" id="{D820352F-1141-4310-B0C3-38D00E2C83F7}"/>
              </a:ext>
            </a:extLst>
          </p:cNvPr>
          <p:cNvSpPr>
            <a:spLocks noGrp="1"/>
          </p:cNvSpPr>
          <p:nvPr>
            <p:ph type="sldNum" sz="quarter" idx="12"/>
          </p:nvPr>
        </p:nvSpPr>
        <p:spPr/>
        <p:txBody>
          <a:bodyPr/>
          <a:lstStyle/>
          <a:p>
            <a:fld id="{830C4335-9913-4F80-B9D7-EA4FD23BFB5C}" type="slidenum">
              <a:rPr lang="fr-FR" smtClean="0"/>
              <a:pPr/>
              <a:t>50</a:t>
            </a:fld>
            <a:endParaRPr lang="fr-FR" dirty="0"/>
          </a:p>
        </p:txBody>
      </p:sp>
    </p:spTree>
    <p:extLst>
      <p:ext uri="{BB962C8B-B14F-4D97-AF65-F5344CB8AC3E}">
        <p14:creationId xmlns:p14="http://schemas.microsoft.com/office/powerpoint/2010/main" val="168852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3684096400"/>
              </p:ext>
            </p:extLst>
          </p:nvPr>
        </p:nvGraphicFramePr>
        <p:xfrm>
          <a:off x="1792713" y="1768337"/>
          <a:ext cx="8929700" cy="4937711"/>
        </p:xfrm>
        <a:graphic>
          <a:graphicData uri="http://schemas.openxmlformats.org/drawingml/2006/chart">
            <c:chart xmlns:c="http://schemas.openxmlformats.org/drawingml/2006/chart" xmlns:r="http://schemas.openxmlformats.org/officeDocument/2006/relationships" r:id="rId2"/>
          </a:graphicData>
        </a:graphic>
      </p:graphicFrame>
      <p:sp>
        <p:nvSpPr>
          <p:cNvPr id="3" name="Espace réservé du numéro de diapositive 2">
            <a:extLst>
              <a:ext uri="{FF2B5EF4-FFF2-40B4-BE49-F238E27FC236}">
                <a16:creationId xmlns:a16="http://schemas.microsoft.com/office/drawing/2014/main" id="{137EEC1B-D61F-4BB9-89B4-F6B2CDD53378}"/>
              </a:ext>
            </a:extLst>
          </p:cNvPr>
          <p:cNvSpPr>
            <a:spLocks noGrp="1"/>
          </p:cNvSpPr>
          <p:nvPr>
            <p:ph type="sldNum" sz="quarter" idx="12"/>
          </p:nvPr>
        </p:nvSpPr>
        <p:spPr/>
        <p:txBody>
          <a:bodyPr/>
          <a:lstStyle/>
          <a:p>
            <a:fld id="{830C4335-9913-4F80-B9D7-EA4FD23BFB5C}" type="slidenum">
              <a:rPr lang="fr-FR" smtClean="0"/>
              <a:pPr/>
              <a:t>51</a:t>
            </a:fld>
            <a:endParaRPr lang="fr-FR" dirty="0"/>
          </a:p>
        </p:txBody>
      </p:sp>
    </p:spTree>
    <p:extLst>
      <p:ext uri="{BB962C8B-B14F-4D97-AF65-F5344CB8AC3E}">
        <p14:creationId xmlns:p14="http://schemas.microsoft.com/office/powerpoint/2010/main" val="3293725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2425151933"/>
              </p:ext>
            </p:extLst>
          </p:nvPr>
        </p:nvGraphicFramePr>
        <p:xfrm>
          <a:off x="1316270" y="1828800"/>
          <a:ext cx="9744317" cy="4513757"/>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67537" y="5170495"/>
            <a:ext cx="1263679" cy="1172062"/>
          </a:xfrm>
          <a:prstGeom prst="rect">
            <a:avLst/>
          </a:prstGeom>
        </p:spPr>
      </p:pic>
      <p:sp>
        <p:nvSpPr>
          <p:cNvPr id="3" name="Espace réservé du numéro de diapositive 2">
            <a:extLst>
              <a:ext uri="{FF2B5EF4-FFF2-40B4-BE49-F238E27FC236}">
                <a16:creationId xmlns:a16="http://schemas.microsoft.com/office/drawing/2014/main" id="{A21B9274-0E79-4A34-9E22-F726C1ACEF0C}"/>
              </a:ext>
            </a:extLst>
          </p:cNvPr>
          <p:cNvSpPr>
            <a:spLocks noGrp="1"/>
          </p:cNvSpPr>
          <p:nvPr>
            <p:ph type="sldNum" sz="quarter" idx="12"/>
          </p:nvPr>
        </p:nvSpPr>
        <p:spPr/>
        <p:txBody>
          <a:bodyPr/>
          <a:lstStyle/>
          <a:p>
            <a:fld id="{830C4335-9913-4F80-B9D7-EA4FD23BFB5C}" type="slidenum">
              <a:rPr lang="fr-FR" smtClean="0"/>
              <a:pPr/>
              <a:t>52</a:t>
            </a:fld>
            <a:endParaRPr lang="fr-FR" dirty="0"/>
          </a:p>
        </p:txBody>
      </p:sp>
    </p:spTree>
    <p:extLst>
      <p:ext uri="{BB962C8B-B14F-4D97-AF65-F5344CB8AC3E}">
        <p14:creationId xmlns:p14="http://schemas.microsoft.com/office/powerpoint/2010/main" val="1973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4200777335"/>
              </p:ext>
            </p:extLst>
          </p:nvPr>
        </p:nvGraphicFramePr>
        <p:xfrm>
          <a:off x="124619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6C68C460-C878-491C-B656-FA2F6053DFD3}"/>
              </a:ext>
            </a:extLst>
          </p:cNvPr>
          <p:cNvSpPr>
            <a:spLocks noGrp="1"/>
          </p:cNvSpPr>
          <p:nvPr>
            <p:ph type="sldNum" sz="quarter" idx="12"/>
          </p:nvPr>
        </p:nvSpPr>
        <p:spPr/>
        <p:txBody>
          <a:bodyPr/>
          <a:lstStyle/>
          <a:p>
            <a:fld id="{830C4335-9913-4F80-B9D7-EA4FD23BFB5C}" type="slidenum">
              <a:rPr lang="fr-FR" smtClean="0"/>
              <a:pPr/>
              <a:t>53</a:t>
            </a:fld>
            <a:endParaRPr lang="fr-FR" dirty="0"/>
          </a:p>
        </p:txBody>
      </p:sp>
    </p:spTree>
    <p:extLst>
      <p:ext uri="{BB962C8B-B14F-4D97-AF65-F5344CB8AC3E}">
        <p14:creationId xmlns:p14="http://schemas.microsoft.com/office/powerpoint/2010/main" val="2404158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2265769313"/>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8A468117-4B21-4815-81D0-DAC106543B83}"/>
              </a:ext>
            </a:extLst>
          </p:cNvPr>
          <p:cNvSpPr>
            <a:spLocks noGrp="1"/>
          </p:cNvSpPr>
          <p:nvPr>
            <p:ph type="sldNum" sz="quarter" idx="12"/>
          </p:nvPr>
        </p:nvSpPr>
        <p:spPr/>
        <p:txBody>
          <a:bodyPr/>
          <a:lstStyle/>
          <a:p>
            <a:fld id="{830C4335-9913-4F80-B9D7-EA4FD23BFB5C}" type="slidenum">
              <a:rPr lang="fr-FR" smtClean="0"/>
              <a:pPr/>
              <a:t>54</a:t>
            </a:fld>
            <a:endParaRPr lang="fr-FR" dirty="0"/>
          </a:p>
        </p:txBody>
      </p:sp>
    </p:spTree>
    <p:extLst>
      <p:ext uri="{BB962C8B-B14F-4D97-AF65-F5344CB8AC3E}">
        <p14:creationId xmlns:p14="http://schemas.microsoft.com/office/powerpoint/2010/main" val="638311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ext uri="{D42A27DB-BD31-4B8C-83A1-F6EECF244321}">
                <p14:modId xmlns:p14="http://schemas.microsoft.com/office/powerpoint/2010/main" val="4198089399"/>
              </p:ext>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42D2E2B-174D-475C-A24B-C5C4280BAF56}"/>
              </a:ext>
            </a:extLst>
          </p:cNvPr>
          <p:cNvSpPr>
            <a:spLocks noGrp="1"/>
          </p:cNvSpPr>
          <p:nvPr>
            <p:ph type="sldNum" sz="quarter" idx="12"/>
          </p:nvPr>
        </p:nvSpPr>
        <p:spPr/>
        <p:txBody>
          <a:bodyPr/>
          <a:lstStyle/>
          <a:p>
            <a:fld id="{830C4335-9913-4F80-B9D7-EA4FD23BFB5C}" type="slidenum">
              <a:rPr lang="fr-FR" smtClean="0"/>
              <a:pPr/>
              <a:t>55</a:t>
            </a:fld>
            <a:endParaRPr lang="fr-FR" dirty="0"/>
          </a:p>
        </p:txBody>
      </p:sp>
    </p:spTree>
    <p:extLst>
      <p:ext uri="{BB962C8B-B14F-4D97-AF65-F5344CB8AC3E}">
        <p14:creationId xmlns:p14="http://schemas.microsoft.com/office/powerpoint/2010/main" val="3502948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7583807" cy="461665"/>
          </a:xfrm>
          <a:prstGeom prst="rect">
            <a:avLst/>
          </a:prstGeom>
          <a:noFill/>
        </p:spPr>
        <p:txBody>
          <a:bodyPr wrap="none" rtlCol="0">
            <a:spAutoFit/>
          </a:bodyPr>
          <a:lstStyle/>
          <a:p>
            <a:r>
              <a:rPr lang="en-US" sz="2400" b="1" dirty="0">
                <a:solidFill>
                  <a:schemeClr val="accent4"/>
                </a:solidFill>
              </a:rPr>
              <a:t>Convergence of negotiation (number of negotiation turns)</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8" name="Graphique 27">
            <a:extLst>
              <a:ext uri="{FF2B5EF4-FFF2-40B4-BE49-F238E27FC236}">
                <a16:creationId xmlns:a16="http://schemas.microsoft.com/office/drawing/2014/main" id="{C927509E-8969-4F64-989E-3785BFF3E833}"/>
              </a:ext>
            </a:extLst>
          </p:cNvPr>
          <p:cNvGraphicFramePr>
            <a:graphicFrameLocks/>
          </p:cNvGraphicFramePr>
          <p:nvPr>
            <p:extLst>
              <p:ext uri="{D42A27DB-BD31-4B8C-83A1-F6EECF244321}">
                <p14:modId xmlns:p14="http://schemas.microsoft.com/office/powerpoint/2010/main" val="1530930441"/>
              </p:ext>
            </p:extLst>
          </p:nvPr>
        </p:nvGraphicFramePr>
        <p:xfrm>
          <a:off x="1353767" y="1486086"/>
          <a:ext cx="9224027" cy="5251026"/>
        </p:xfrm>
        <a:graphic>
          <a:graphicData uri="http://schemas.openxmlformats.org/drawingml/2006/chart">
            <c:chart xmlns:c="http://schemas.openxmlformats.org/drawingml/2006/chart" xmlns:r="http://schemas.openxmlformats.org/officeDocument/2006/relationships" r:id="rId3"/>
          </a:graphicData>
        </a:graphic>
      </p:graphicFrame>
      <p:grpSp>
        <p:nvGrpSpPr>
          <p:cNvPr id="29" name="Groupe 28">
            <a:extLst>
              <a:ext uri="{FF2B5EF4-FFF2-40B4-BE49-F238E27FC236}">
                <a16:creationId xmlns:a16="http://schemas.microsoft.com/office/drawing/2014/main" id="{1BF5344C-3F2D-494C-BEDD-88456E4BF591}"/>
              </a:ext>
            </a:extLst>
          </p:cNvPr>
          <p:cNvGrpSpPr/>
          <p:nvPr/>
        </p:nvGrpSpPr>
        <p:grpSpPr>
          <a:xfrm>
            <a:off x="4451109" y="1696189"/>
            <a:ext cx="3899316" cy="1215364"/>
            <a:chOff x="1605023" y="2611415"/>
            <a:chExt cx="3401026" cy="1325906"/>
          </a:xfrm>
        </p:grpSpPr>
        <p:grpSp>
          <p:nvGrpSpPr>
            <p:cNvPr id="30" name="Groupe 29">
              <a:extLst>
                <a:ext uri="{FF2B5EF4-FFF2-40B4-BE49-F238E27FC236}">
                  <a16:creationId xmlns:a16="http://schemas.microsoft.com/office/drawing/2014/main" id="{A0A4F725-E439-4ADF-83BC-1040468A4155}"/>
                </a:ext>
              </a:extLst>
            </p:cNvPr>
            <p:cNvGrpSpPr/>
            <p:nvPr/>
          </p:nvGrpSpPr>
          <p:grpSpPr>
            <a:xfrm>
              <a:off x="1765139" y="3315990"/>
              <a:ext cx="1250066" cy="619402"/>
              <a:chOff x="5557118" y="3165678"/>
              <a:chExt cx="3377879" cy="798651"/>
            </a:xfrm>
          </p:grpSpPr>
          <p:cxnSp>
            <p:nvCxnSpPr>
              <p:cNvPr id="41" name="Connecteur droit 40">
                <a:extLst>
                  <a:ext uri="{FF2B5EF4-FFF2-40B4-BE49-F238E27FC236}">
                    <a16:creationId xmlns:a16="http://schemas.microsoft.com/office/drawing/2014/main" id="{EBC374A4-9BB1-4864-A69B-10BF57250B41}"/>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A4B65FEB-F16A-4E6F-A7A5-B366044E697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3" name="ZoneTexte 3">
                <a:extLst>
                  <a:ext uri="{FF2B5EF4-FFF2-40B4-BE49-F238E27FC236}">
                    <a16:creationId xmlns:a16="http://schemas.microsoft.com/office/drawing/2014/main" id="{5303F786-1697-4D58-BFCF-DFFCE97779E9}"/>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4" name="Connecteur droit 43">
                <a:extLst>
                  <a:ext uri="{FF2B5EF4-FFF2-40B4-BE49-F238E27FC236}">
                    <a16:creationId xmlns:a16="http://schemas.microsoft.com/office/drawing/2014/main" id="{4605354B-AFB7-42B7-AE3A-22212EDD070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 name="Groupe 30">
              <a:extLst>
                <a:ext uri="{FF2B5EF4-FFF2-40B4-BE49-F238E27FC236}">
                  <a16:creationId xmlns:a16="http://schemas.microsoft.com/office/drawing/2014/main" id="{8BC842B1-6DF0-43F7-9D50-6729F703654C}"/>
                </a:ext>
              </a:extLst>
            </p:cNvPr>
            <p:cNvGrpSpPr/>
            <p:nvPr/>
          </p:nvGrpSpPr>
          <p:grpSpPr>
            <a:xfrm>
              <a:off x="1605023" y="2611415"/>
              <a:ext cx="3401026" cy="798651"/>
              <a:chOff x="5557118" y="3165678"/>
              <a:chExt cx="3377879" cy="798651"/>
            </a:xfrm>
          </p:grpSpPr>
          <p:cxnSp>
            <p:nvCxnSpPr>
              <p:cNvPr id="37" name="Connecteur droit 36">
                <a:extLst>
                  <a:ext uri="{FF2B5EF4-FFF2-40B4-BE49-F238E27FC236}">
                    <a16:creationId xmlns:a16="http://schemas.microsoft.com/office/drawing/2014/main" id="{0EC5ACC9-834E-40B7-A8CA-A4DC9BB0F27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8B153F0A-0D4E-4AC7-8A48-18A2AA6E3E5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9" name="ZoneTexte 3">
                <a:extLst>
                  <a:ext uri="{FF2B5EF4-FFF2-40B4-BE49-F238E27FC236}">
                    <a16:creationId xmlns:a16="http://schemas.microsoft.com/office/drawing/2014/main" id="{5061B81A-2D01-4225-AB80-5A130DD1C7AF}"/>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fr-FR" sz="1800" b="1" dirty="0"/>
              </a:p>
            </p:txBody>
          </p:sp>
          <p:cxnSp>
            <p:nvCxnSpPr>
              <p:cNvPr id="40" name="Connecteur droit 39">
                <a:extLst>
                  <a:ext uri="{FF2B5EF4-FFF2-40B4-BE49-F238E27FC236}">
                    <a16:creationId xmlns:a16="http://schemas.microsoft.com/office/drawing/2014/main" id="{1E6D9BA9-06BF-4E44-8BBA-E5E0D67764C5}"/>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Groupe 31">
              <a:extLst>
                <a:ext uri="{FF2B5EF4-FFF2-40B4-BE49-F238E27FC236}">
                  <a16:creationId xmlns:a16="http://schemas.microsoft.com/office/drawing/2014/main" id="{8FAC494F-70A8-48A9-8730-740B25AB25C2}"/>
                </a:ext>
              </a:extLst>
            </p:cNvPr>
            <p:cNvGrpSpPr/>
            <p:nvPr/>
          </p:nvGrpSpPr>
          <p:grpSpPr>
            <a:xfrm>
              <a:off x="3455778" y="3317919"/>
              <a:ext cx="1250066" cy="619402"/>
              <a:chOff x="5557118" y="3165678"/>
              <a:chExt cx="3377879" cy="798651"/>
            </a:xfrm>
          </p:grpSpPr>
          <p:cxnSp>
            <p:nvCxnSpPr>
              <p:cNvPr id="33" name="Connecteur droit 32">
                <a:extLst>
                  <a:ext uri="{FF2B5EF4-FFF2-40B4-BE49-F238E27FC236}">
                    <a16:creationId xmlns:a16="http://schemas.microsoft.com/office/drawing/2014/main" id="{53F398DE-69FA-4D51-8025-4194FDC0FD0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910DCE3-BE02-4617-BB87-029C4862E89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5" name="ZoneTexte 3">
                <a:extLst>
                  <a:ext uri="{FF2B5EF4-FFF2-40B4-BE49-F238E27FC236}">
                    <a16:creationId xmlns:a16="http://schemas.microsoft.com/office/drawing/2014/main" id="{64288F78-D38B-4B47-AB8A-B6C5A48AC8F6}"/>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6" name="Connecteur droit 35">
                <a:extLst>
                  <a:ext uri="{FF2B5EF4-FFF2-40B4-BE49-F238E27FC236}">
                    <a16:creationId xmlns:a16="http://schemas.microsoft.com/office/drawing/2014/main" id="{E4F0E8A3-2658-4906-A52A-C7F8CED42DC0}"/>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A90D2871-7430-4810-9F6B-B71A0514062A}"/>
              </a:ext>
            </a:extLst>
          </p:cNvPr>
          <p:cNvSpPr>
            <a:spLocks noGrp="1"/>
          </p:cNvSpPr>
          <p:nvPr>
            <p:ph type="sldNum" sz="quarter" idx="12"/>
          </p:nvPr>
        </p:nvSpPr>
        <p:spPr/>
        <p:txBody>
          <a:bodyPr/>
          <a:lstStyle/>
          <a:p>
            <a:fld id="{830C4335-9913-4F80-B9D7-EA4FD23BFB5C}" type="slidenum">
              <a:rPr lang="fr-FR" smtClean="0"/>
              <a:pPr/>
              <a:t>56</a:t>
            </a:fld>
            <a:endParaRPr lang="fr-FR" dirty="0"/>
          </a:p>
        </p:txBody>
      </p:sp>
    </p:spTree>
    <p:extLst>
      <p:ext uri="{BB962C8B-B14F-4D97-AF65-F5344CB8AC3E}">
        <p14:creationId xmlns:p14="http://schemas.microsoft.com/office/powerpoint/2010/main" val="4241156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637651" cy="461665"/>
          </a:xfrm>
          <a:prstGeom prst="rect">
            <a:avLst/>
          </a:prstGeom>
          <a:noFill/>
        </p:spPr>
        <p:txBody>
          <a:bodyPr wrap="none" rtlCol="0">
            <a:spAutoFit/>
          </a:bodyPr>
          <a:lstStyle/>
          <a:p>
            <a:r>
              <a:rPr lang="en-US" sz="2400" b="1" dirty="0">
                <a:solidFill>
                  <a:schemeClr val="accent4"/>
                </a:solidFill>
              </a:rPr>
              <a:t>Convergence of negotiation (ease of collaboration)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2" name="Graphique 21">
            <a:extLst>
              <a:ext uri="{FF2B5EF4-FFF2-40B4-BE49-F238E27FC236}">
                <a16:creationId xmlns:a16="http://schemas.microsoft.com/office/drawing/2014/main" id="{42C3770F-3C7F-44DA-B586-2D1B43263398}"/>
              </a:ext>
            </a:extLst>
          </p:cNvPr>
          <p:cNvGraphicFramePr>
            <a:graphicFrameLocks/>
          </p:cNvGraphicFramePr>
          <p:nvPr>
            <p:extLst>
              <p:ext uri="{D42A27DB-BD31-4B8C-83A1-F6EECF244321}">
                <p14:modId xmlns:p14="http://schemas.microsoft.com/office/powerpoint/2010/main" val="3907699738"/>
              </p:ext>
            </p:extLst>
          </p:nvPr>
        </p:nvGraphicFramePr>
        <p:xfrm>
          <a:off x="1223313" y="2063750"/>
          <a:ext cx="9070037" cy="4498981"/>
        </p:xfrm>
        <a:graphic>
          <a:graphicData uri="http://schemas.openxmlformats.org/drawingml/2006/chart">
            <c:chart xmlns:c="http://schemas.openxmlformats.org/drawingml/2006/chart" xmlns:r="http://schemas.openxmlformats.org/officeDocument/2006/relationships" r:id="rId3"/>
          </a:graphicData>
        </a:graphic>
      </p:graphicFrame>
      <p:grpSp>
        <p:nvGrpSpPr>
          <p:cNvPr id="23" name="Groupe 22">
            <a:extLst>
              <a:ext uri="{FF2B5EF4-FFF2-40B4-BE49-F238E27FC236}">
                <a16:creationId xmlns:a16="http://schemas.microsoft.com/office/drawing/2014/main" id="{1C051518-90C6-49C0-BA45-CB1F914ABDA7}"/>
              </a:ext>
            </a:extLst>
          </p:cNvPr>
          <p:cNvGrpSpPr/>
          <p:nvPr/>
        </p:nvGrpSpPr>
        <p:grpSpPr>
          <a:xfrm>
            <a:off x="4143244" y="1846988"/>
            <a:ext cx="3978538" cy="969709"/>
            <a:chOff x="4288466" y="1269990"/>
            <a:chExt cx="3401026" cy="1098807"/>
          </a:xfrm>
        </p:grpSpPr>
        <p:grpSp>
          <p:nvGrpSpPr>
            <p:cNvPr id="24" name="Groupe 23">
              <a:extLst>
                <a:ext uri="{FF2B5EF4-FFF2-40B4-BE49-F238E27FC236}">
                  <a16:creationId xmlns:a16="http://schemas.microsoft.com/office/drawing/2014/main" id="{08FC5B42-A029-46A5-9988-1FD876E38F15}"/>
                </a:ext>
              </a:extLst>
            </p:cNvPr>
            <p:cNvGrpSpPr/>
            <p:nvPr/>
          </p:nvGrpSpPr>
          <p:grpSpPr>
            <a:xfrm>
              <a:off x="4448582" y="1747466"/>
              <a:ext cx="1250066" cy="619402"/>
              <a:chOff x="5557118" y="3165678"/>
              <a:chExt cx="3377879" cy="798651"/>
            </a:xfrm>
          </p:grpSpPr>
          <p:cxnSp>
            <p:nvCxnSpPr>
              <p:cNvPr id="52" name="Connecteur droit 51">
                <a:extLst>
                  <a:ext uri="{FF2B5EF4-FFF2-40B4-BE49-F238E27FC236}">
                    <a16:creationId xmlns:a16="http://schemas.microsoft.com/office/drawing/2014/main" id="{D9724F56-5602-4B22-A7B6-C4F0DDE43FA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A52EE2D-B461-4C5D-979A-EC9F0BF0BEB8}"/>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54" name="ZoneTexte 3">
                <a:extLst>
                  <a:ext uri="{FF2B5EF4-FFF2-40B4-BE49-F238E27FC236}">
                    <a16:creationId xmlns:a16="http://schemas.microsoft.com/office/drawing/2014/main" id="{06A25AA7-74A9-48D5-A2B7-8A24163CDB6B}"/>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55" name="Connecteur droit 54">
                <a:extLst>
                  <a:ext uri="{FF2B5EF4-FFF2-40B4-BE49-F238E27FC236}">
                    <a16:creationId xmlns:a16="http://schemas.microsoft.com/office/drawing/2014/main" id="{03950FCB-2764-4393-9CF8-139D026AF9B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5" name="Groupe 24">
              <a:extLst>
                <a:ext uri="{FF2B5EF4-FFF2-40B4-BE49-F238E27FC236}">
                  <a16:creationId xmlns:a16="http://schemas.microsoft.com/office/drawing/2014/main" id="{2D2481AF-66FF-4438-8A06-22F399050D9E}"/>
                </a:ext>
              </a:extLst>
            </p:cNvPr>
            <p:cNvGrpSpPr/>
            <p:nvPr/>
          </p:nvGrpSpPr>
          <p:grpSpPr>
            <a:xfrm>
              <a:off x="4288466" y="1269990"/>
              <a:ext cx="3401026" cy="798651"/>
              <a:chOff x="5557118" y="3165678"/>
              <a:chExt cx="3377879" cy="798651"/>
            </a:xfrm>
          </p:grpSpPr>
          <p:cxnSp>
            <p:nvCxnSpPr>
              <p:cNvPr id="48" name="Connecteur droit 47">
                <a:extLst>
                  <a:ext uri="{FF2B5EF4-FFF2-40B4-BE49-F238E27FC236}">
                    <a16:creationId xmlns:a16="http://schemas.microsoft.com/office/drawing/2014/main" id="{C7B22697-B14F-414F-8727-D34AFEAFB53D}"/>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62ED1040-93E8-43EF-9D2B-F313444F6FD5}"/>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50" name="ZoneTexte 3">
                <a:extLst>
                  <a:ext uri="{FF2B5EF4-FFF2-40B4-BE49-F238E27FC236}">
                    <a16:creationId xmlns:a16="http://schemas.microsoft.com/office/drawing/2014/main" id="{7D2C426C-4CA5-4421-A70E-1CFF88B60E76}"/>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fr-FR" sz="1800" b="1" dirty="0"/>
              </a:p>
            </p:txBody>
          </p:sp>
          <p:cxnSp>
            <p:nvCxnSpPr>
              <p:cNvPr id="51" name="Connecteur droit 50">
                <a:extLst>
                  <a:ext uri="{FF2B5EF4-FFF2-40B4-BE49-F238E27FC236}">
                    <a16:creationId xmlns:a16="http://schemas.microsoft.com/office/drawing/2014/main" id="{2DB8397E-5DCF-4C52-B03F-57C630F21FEC}"/>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Groupe 25">
              <a:extLst>
                <a:ext uri="{FF2B5EF4-FFF2-40B4-BE49-F238E27FC236}">
                  <a16:creationId xmlns:a16="http://schemas.microsoft.com/office/drawing/2014/main" id="{45A2E8F3-5F5F-4F19-88DA-E8F62DB51DAD}"/>
                </a:ext>
              </a:extLst>
            </p:cNvPr>
            <p:cNvGrpSpPr/>
            <p:nvPr/>
          </p:nvGrpSpPr>
          <p:grpSpPr>
            <a:xfrm>
              <a:off x="6139221" y="1749395"/>
              <a:ext cx="1250066" cy="619402"/>
              <a:chOff x="5557118" y="3165678"/>
              <a:chExt cx="3377879" cy="798651"/>
            </a:xfrm>
          </p:grpSpPr>
          <p:cxnSp>
            <p:nvCxnSpPr>
              <p:cNvPr id="27" name="Connecteur droit 26">
                <a:extLst>
                  <a:ext uri="{FF2B5EF4-FFF2-40B4-BE49-F238E27FC236}">
                    <a16:creationId xmlns:a16="http://schemas.microsoft.com/office/drawing/2014/main" id="{D94FDC4B-ECC9-406D-A441-FBA0A53A734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227A1696-2206-4529-A173-BF7A0C39BF6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6" name="ZoneTexte 3">
                <a:extLst>
                  <a:ext uri="{FF2B5EF4-FFF2-40B4-BE49-F238E27FC236}">
                    <a16:creationId xmlns:a16="http://schemas.microsoft.com/office/drawing/2014/main" id="{FDEC86F1-0530-483D-BB9D-823A3F03C0A5}"/>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7" name="Connecteur droit 46">
                <a:extLst>
                  <a:ext uri="{FF2B5EF4-FFF2-40B4-BE49-F238E27FC236}">
                    <a16:creationId xmlns:a16="http://schemas.microsoft.com/office/drawing/2014/main" id="{204C6A9E-3AE7-4B87-ADFB-E1059EC4C31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30D4EFBD-44B7-4D4F-97F3-ECE1357875EF}"/>
              </a:ext>
            </a:extLst>
          </p:cNvPr>
          <p:cNvSpPr>
            <a:spLocks noGrp="1"/>
          </p:cNvSpPr>
          <p:nvPr>
            <p:ph type="sldNum" sz="quarter" idx="12"/>
          </p:nvPr>
        </p:nvSpPr>
        <p:spPr/>
        <p:txBody>
          <a:bodyPr/>
          <a:lstStyle/>
          <a:p>
            <a:fld id="{830C4335-9913-4F80-B9D7-EA4FD23BFB5C}" type="slidenum">
              <a:rPr lang="fr-FR" smtClean="0"/>
              <a:pPr/>
              <a:t>57</a:t>
            </a:fld>
            <a:endParaRPr lang="fr-FR" dirty="0"/>
          </a:p>
        </p:txBody>
      </p:sp>
    </p:spTree>
    <p:extLst>
      <p:ext uri="{BB962C8B-B14F-4D97-AF65-F5344CB8AC3E}">
        <p14:creationId xmlns:p14="http://schemas.microsoft.com/office/powerpoint/2010/main" val="178572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4172937" cy="461665"/>
          </a:xfrm>
          <a:prstGeom prst="rect">
            <a:avLst/>
          </a:prstGeom>
          <a:noFill/>
        </p:spPr>
        <p:txBody>
          <a:bodyPr wrap="none" rtlCol="0">
            <a:spAutoFit/>
          </a:bodyPr>
          <a:lstStyle/>
          <a:p>
            <a:r>
              <a:rPr lang="en-US" sz="2400" b="1">
                <a:solidFill>
                  <a:schemeClr val="accent4"/>
                </a:solidFill>
              </a:rPr>
              <a:t>Comfort felt during negotiation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5" name="Graphique 4">
            <a:extLst>
              <a:ext uri="{FF2B5EF4-FFF2-40B4-BE49-F238E27FC236}">
                <a16:creationId xmlns:a16="http://schemas.microsoft.com/office/drawing/2014/main" id="{0F836E97-F14D-49F8-A99D-07CFE73979F4}"/>
              </a:ext>
            </a:extLst>
          </p:cNvPr>
          <p:cNvGraphicFramePr>
            <a:graphicFrameLocks/>
          </p:cNvGraphicFramePr>
          <p:nvPr>
            <p:extLst>
              <p:ext uri="{D42A27DB-BD31-4B8C-83A1-F6EECF244321}">
                <p14:modId xmlns:p14="http://schemas.microsoft.com/office/powerpoint/2010/main" val="656060592"/>
              </p:ext>
            </p:extLst>
          </p:nvPr>
        </p:nvGraphicFramePr>
        <p:xfrm>
          <a:off x="1104058" y="2142964"/>
          <a:ext cx="9710114" cy="464023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e 5">
            <a:extLst>
              <a:ext uri="{FF2B5EF4-FFF2-40B4-BE49-F238E27FC236}">
                <a16:creationId xmlns:a16="http://schemas.microsoft.com/office/drawing/2014/main" id="{343735D1-B7AB-4F90-8C77-DFDAFD8ADACE}"/>
              </a:ext>
            </a:extLst>
          </p:cNvPr>
          <p:cNvGrpSpPr/>
          <p:nvPr/>
        </p:nvGrpSpPr>
        <p:grpSpPr>
          <a:xfrm>
            <a:off x="4146333" y="2028926"/>
            <a:ext cx="4470617" cy="788791"/>
            <a:chOff x="1605023" y="2611415"/>
            <a:chExt cx="3401026" cy="1325906"/>
          </a:xfrm>
        </p:grpSpPr>
        <p:grpSp>
          <p:nvGrpSpPr>
            <p:cNvPr id="7" name="Groupe 6">
              <a:extLst>
                <a:ext uri="{FF2B5EF4-FFF2-40B4-BE49-F238E27FC236}">
                  <a16:creationId xmlns:a16="http://schemas.microsoft.com/office/drawing/2014/main" id="{6E32582B-3354-416C-B0A7-E92B319F1955}"/>
                </a:ext>
              </a:extLst>
            </p:cNvPr>
            <p:cNvGrpSpPr/>
            <p:nvPr/>
          </p:nvGrpSpPr>
          <p:grpSpPr>
            <a:xfrm>
              <a:off x="1765139" y="3315990"/>
              <a:ext cx="1250066" cy="619402"/>
              <a:chOff x="5557118" y="3165678"/>
              <a:chExt cx="3377879" cy="798651"/>
            </a:xfrm>
          </p:grpSpPr>
          <p:cxnSp>
            <p:nvCxnSpPr>
              <p:cNvPr id="21" name="Connecteur droit 20">
                <a:extLst>
                  <a:ext uri="{FF2B5EF4-FFF2-40B4-BE49-F238E27FC236}">
                    <a16:creationId xmlns:a16="http://schemas.microsoft.com/office/drawing/2014/main" id="{A6E87174-8D65-4FCD-9448-2504AEDA7BC7}"/>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DB4EDCF6-CE1E-4945-8BE0-4A3160FD5E7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3" name="ZoneTexte 3">
                <a:extLst>
                  <a:ext uri="{FF2B5EF4-FFF2-40B4-BE49-F238E27FC236}">
                    <a16:creationId xmlns:a16="http://schemas.microsoft.com/office/drawing/2014/main" id="{5486316F-45DA-42B0-8B4B-55B1E3D218E3}"/>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4" name="Connecteur droit 23">
                <a:extLst>
                  <a:ext uri="{FF2B5EF4-FFF2-40B4-BE49-F238E27FC236}">
                    <a16:creationId xmlns:a16="http://schemas.microsoft.com/office/drawing/2014/main" id="{1112CC85-94F2-408B-A36A-AAF3E89AEBCE}"/>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 name="Groupe 7">
              <a:extLst>
                <a:ext uri="{FF2B5EF4-FFF2-40B4-BE49-F238E27FC236}">
                  <a16:creationId xmlns:a16="http://schemas.microsoft.com/office/drawing/2014/main" id="{A9053485-BC79-4A87-91EA-FD4D14C76E26}"/>
                </a:ext>
              </a:extLst>
            </p:cNvPr>
            <p:cNvGrpSpPr/>
            <p:nvPr/>
          </p:nvGrpSpPr>
          <p:grpSpPr>
            <a:xfrm>
              <a:off x="1605023" y="2611415"/>
              <a:ext cx="3401026" cy="798651"/>
              <a:chOff x="5557118" y="3165678"/>
              <a:chExt cx="3377879" cy="798651"/>
            </a:xfrm>
          </p:grpSpPr>
          <p:cxnSp>
            <p:nvCxnSpPr>
              <p:cNvPr id="17" name="Connecteur droit 16">
                <a:extLst>
                  <a:ext uri="{FF2B5EF4-FFF2-40B4-BE49-F238E27FC236}">
                    <a16:creationId xmlns:a16="http://schemas.microsoft.com/office/drawing/2014/main" id="{346357FB-3661-462E-A6AC-BA2581F00E3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93A5AF45-1B2C-4A70-B058-61F721DB9F52}"/>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9" name="ZoneTexte 3">
                <a:extLst>
                  <a:ext uri="{FF2B5EF4-FFF2-40B4-BE49-F238E27FC236}">
                    <a16:creationId xmlns:a16="http://schemas.microsoft.com/office/drawing/2014/main" id="{FA23DC29-0F67-4620-9AFB-6EEEA114BFB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0" name="Connecteur droit 19">
                <a:extLst>
                  <a:ext uri="{FF2B5EF4-FFF2-40B4-BE49-F238E27FC236}">
                    <a16:creationId xmlns:a16="http://schemas.microsoft.com/office/drawing/2014/main" id="{E14AD594-A27C-4186-B75D-FC2E31E0A3A7}"/>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e 8">
              <a:extLst>
                <a:ext uri="{FF2B5EF4-FFF2-40B4-BE49-F238E27FC236}">
                  <a16:creationId xmlns:a16="http://schemas.microsoft.com/office/drawing/2014/main" id="{095B0AA6-D725-4BD1-9717-178FE2DE454A}"/>
                </a:ext>
              </a:extLst>
            </p:cNvPr>
            <p:cNvGrpSpPr/>
            <p:nvPr/>
          </p:nvGrpSpPr>
          <p:grpSpPr>
            <a:xfrm>
              <a:off x="3455778" y="3317919"/>
              <a:ext cx="1250066" cy="619402"/>
              <a:chOff x="5557118" y="3165678"/>
              <a:chExt cx="3377879" cy="798651"/>
            </a:xfrm>
          </p:grpSpPr>
          <p:cxnSp>
            <p:nvCxnSpPr>
              <p:cNvPr id="11" name="Connecteur droit 10">
                <a:extLst>
                  <a:ext uri="{FF2B5EF4-FFF2-40B4-BE49-F238E27FC236}">
                    <a16:creationId xmlns:a16="http://schemas.microsoft.com/office/drawing/2014/main" id="{76407746-AF88-4E4A-B2B0-40DAAA95AAF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8145D9B-B07D-44B6-AB08-985C164B93F4}"/>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5" name="ZoneTexte 3">
                <a:extLst>
                  <a:ext uri="{FF2B5EF4-FFF2-40B4-BE49-F238E27FC236}">
                    <a16:creationId xmlns:a16="http://schemas.microsoft.com/office/drawing/2014/main" id="{4489C9A4-360E-4CE3-936F-F51A9EE39733}"/>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6" name="Connecteur droit 15">
                <a:extLst>
                  <a:ext uri="{FF2B5EF4-FFF2-40B4-BE49-F238E27FC236}">
                    <a16:creationId xmlns:a16="http://schemas.microsoft.com/office/drawing/2014/main" id="{CB723EA6-B917-4A93-9D02-2F5A227A682F}"/>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C11D109-B83B-49E2-96A4-88334CAFDCD2}"/>
              </a:ext>
            </a:extLst>
          </p:cNvPr>
          <p:cNvSpPr>
            <a:spLocks noGrp="1"/>
          </p:cNvSpPr>
          <p:nvPr>
            <p:ph type="sldNum" sz="quarter" idx="12"/>
          </p:nvPr>
        </p:nvSpPr>
        <p:spPr/>
        <p:txBody>
          <a:bodyPr/>
          <a:lstStyle/>
          <a:p>
            <a:fld id="{830C4335-9913-4F80-B9D7-EA4FD23BFB5C}" type="slidenum">
              <a:rPr lang="fr-FR" smtClean="0"/>
              <a:pPr/>
              <a:t>58</a:t>
            </a:fld>
            <a:endParaRPr lang="fr-FR" dirty="0"/>
          </a:p>
        </p:txBody>
      </p:sp>
    </p:spTree>
    <p:extLst>
      <p:ext uri="{BB962C8B-B14F-4D97-AF65-F5344CB8AC3E}">
        <p14:creationId xmlns:p14="http://schemas.microsoft.com/office/powerpoint/2010/main" val="960569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51126" cy="461665"/>
          </a:xfrm>
          <a:prstGeom prst="rect">
            <a:avLst/>
          </a:prstGeom>
          <a:noFill/>
        </p:spPr>
        <p:txBody>
          <a:bodyPr wrap="none" rtlCol="0">
            <a:spAutoFit/>
          </a:bodyPr>
          <a:lstStyle/>
          <a:p>
            <a:r>
              <a:rPr lang="en-US" sz="2400" b="1" dirty="0">
                <a:solidFill>
                  <a:schemeClr val="accent4"/>
                </a:solidFill>
              </a:rPr>
              <a:t>Appreciation of the negotiator’s agent</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5" name="Graphique 24">
            <a:extLst>
              <a:ext uri="{FF2B5EF4-FFF2-40B4-BE49-F238E27FC236}">
                <a16:creationId xmlns:a16="http://schemas.microsoft.com/office/drawing/2014/main" id="{7567D5A7-1340-447D-9C9E-B5C382F34A89}"/>
              </a:ext>
            </a:extLst>
          </p:cNvPr>
          <p:cNvGraphicFramePr>
            <a:graphicFrameLocks/>
          </p:cNvGraphicFramePr>
          <p:nvPr>
            <p:extLst>
              <p:ext uri="{D42A27DB-BD31-4B8C-83A1-F6EECF244321}">
                <p14:modId xmlns:p14="http://schemas.microsoft.com/office/powerpoint/2010/main" val="3667440670"/>
              </p:ext>
            </p:extLst>
          </p:nvPr>
        </p:nvGraphicFramePr>
        <p:xfrm>
          <a:off x="1521561" y="2311400"/>
          <a:ext cx="9000389" cy="4239571"/>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e 25">
            <a:extLst>
              <a:ext uri="{FF2B5EF4-FFF2-40B4-BE49-F238E27FC236}">
                <a16:creationId xmlns:a16="http://schemas.microsoft.com/office/drawing/2014/main" id="{D1D6EC40-EF59-4056-B285-BD50E6BA5504}"/>
              </a:ext>
            </a:extLst>
          </p:cNvPr>
          <p:cNvGrpSpPr/>
          <p:nvPr/>
        </p:nvGrpSpPr>
        <p:grpSpPr>
          <a:xfrm>
            <a:off x="4525909" y="1920853"/>
            <a:ext cx="3878919" cy="977129"/>
            <a:chOff x="1605023" y="2611415"/>
            <a:chExt cx="3401026" cy="1325906"/>
          </a:xfrm>
        </p:grpSpPr>
        <p:grpSp>
          <p:nvGrpSpPr>
            <p:cNvPr id="27" name="Groupe 26">
              <a:extLst>
                <a:ext uri="{FF2B5EF4-FFF2-40B4-BE49-F238E27FC236}">
                  <a16:creationId xmlns:a16="http://schemas.microsoft.com/office/drawing/2014/main" id="{AD00055C-ED13-4411-AF27-BC7FA049758C}"/>
                </a:ext>
              </a:extLst>
            </p:cNvPr>
            <p:cNvGrpSpPr/>
            <p:nvPr/>
          </p:nvGrpSpPr>
          <p:grpSpPr>
            <a:xfrm>
              <a:off x="1765139" y="3315990"/>
              <a:ext cx="1250066" cy="619402"/>
              <a:chOff x="5557118" y="3165678"/>
              <a:chExt cx="3377879" cy="798651"/>
            </a:xfrm>
          </p:grpSpPr>
          <p:cxnSp>
            <p:nvCxnSpPr>
              <p:cNvPr id="38" name="Connecteur droit 37">
                <a:extLst>
                  <a:ext uri="{FF2B5EF4-FFF2-40B4-BE49-F238E27FC236}">
                    <a16:creationId xmlns:a16="http://schemas.microsoft.com/office/drawing/2014/main" id="{1A64C7CB-5BFD-4D1D-AA72-DC293DC98BA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C2DDA14-88F1-442D-965B-7A6F070C1F4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0" name="ZoneTexte 3">
                <a:extLst>
                  <a:ext uri="{FF2B5EF4-FFF2-40B4-BE49-F238E27FC236}">
                    <a16:creationId xmlns:a16="http://schemas.microsoft.com/office/drawing/2014/main" id="{2FF055C8-00E7-4CAC-A9C7-704D30401791}"/>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1" name="Connecteur droit 40">
                <a:extLst>
                  <a:ext uri="{FF2B5EF4-FFF2-40B4-BE49-F238E27FC236}">
                    <a16:creationId xmlns:a16="http://schemas.microsoft.com/office/drawing/2014/main" id="{ADED9E6C-8D36-41B8-9589-1FE3B1E7807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8" name="Groupe 27">
              <a:extLst>
                <a:ext uri="{FF2B5EF4-FFF2-40B4-BE49-F238E27FC236}">
                  <a16:creationId xmlns:a16="http://schemas.microsoft.com/office/drawing/2014/main" id="{4E473181-A4A9-426E-B97C-7F311BFF5EC8}"/>
                </a:ext>
              </a:extLst>
            </p:cNvPr>
            <p:cNvGrpSpPr/>
            <p:nvPr/>
          </p:nvGrpSpPr>
          <p:grpSpPr>
            <a:xfrm>
              <a:off x="1605023" y="2611415"/>
              <a:ext cx="3401026" cy="798651"/>
              <a:chOff x="5557118" y="3165678"/>
              <a:chExt cx="3377879" cy="798651"/>
            </a:xfrm>
          </p:grpSpPr>
          <p:cxnSp>
            <p:nvCxnSpPr>
              <p:cNvPr id="34" name="Connecteur droit 33">
                <a:extLst>
                  <a:ext uri="{FF2B5EF4-FFF2-40B4-BE49-F238E27FC236}">
                    <a16:creationId xmlns:a16="http://schemas.microsoft.com/office/drawing/2014/main" id="{E5F02DC7-E717-4EF4-8F15-B8B3BC0EC7A4}"/>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AA3B8E54-273D-4D33-959D-D669C07F61B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6" name="ZoneTexte 3">
                <a:extLst>
                  <a:ext uri="{FF2B5EF4-FFF2-40B4-BE49-F238E27FC236}">
                    <a16:creationId xmlns:a16="http://schemas.microsoft.com/office/drawing/2014/main" id="{512AD2BF-9A5B-4A4C-A3AF-51771BF9EABF}"/>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7" name="Connecteur droit 36">
                <a:extLst>
                  <a:ext uri="{FF2B5EF4-FFF2-40B4-BE49-F238E27FC236}">
                    <a16:creationId xmlns:a16="http://schemas.microsoft.com/office/drawing/2014/main" id="{8BF03F67-6799-445A-B92D-D58E7DBF9A54}"/>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 name="Groupe 28">
              <a:extLst>
                <a:ext uri="{FF2B5EF4-FFF2-40B4-BE49-F238E27FC236}">
                  <a16:creationId xmlns:a16="http://schemas.microsoft.com/office/drawing/2014/main" id="{39D9B085-B08E-47E6-8E24-1902C7F63238}"/>
                </a:ext>
              </a:extLst>
            </p:cNvPr>
            <p:cNvGrpSpPr/>
            <p:nvPr/>
          </p:nvGrpSpPr>
          <p:grpSpPr>
            <a:xfrm>
              <a:off x="3455778" y="3317919"/>
              <a:ext cx="1250066" cy="619402"/>
              <a:chOff x="5557118" y="3165678"/>
              <a:chExt cx="3377879" cy="798651"/>
            </a:xfrm>
          </p:grpSpPr>
          <p:cxnSp>
            <p:nvCxnSpPr>
              <p:cNvPr id="30" name="Connecteur droit 29">
                <a:extLst>
                  <a:ext uri="{FF2B5EF4-FFF2-40B4-BE49-F238E27FC236}">
                    <a16:creationId xmlns:a16="http://schemas.microsoft.com/office/drawing/2014/main" id="{0A7AB519-B1D7-460F-A08D-6AE1526B84D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70F134F-50D7-436E-A789-C1C45F2D474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2" name="ZoneTexte 3">
                <a:extLst>
                  <a:ext uri="{FF2B5EF4-FFF2-40B4-BE49-F238E27FC236}">
                    <a16:creationId xmlns:a16="http://schemas.microsoft.com/office/drawing/2014/main" id="{CFA3342F-7265-4DDF-9881-C7E7BA39633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3" name="Connecteur droit 32">
                <a:extLst>
                  <a:ext uri="{FF2B5EF4-FFF2-40B4-BE49-F238E27FC236}">
                    <a16:creationId xmlns:a16="http://schemas.microsoft.com/office/drawing/2014/main" id="{6CFBC242-F4BE-4F31-8B05-2C1FBEA1B06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1CAB33DC-1028-4631-8367-93946492AE64}"/>
              </a:ext>
            </a:extLst>
          </p:cNvPr>
          <p:cNvSpPr>
            <a:spLocks noGrp="1"/>
          </p:cNvSpPr>
          <p:nvPr>
            <p:ph type="sldNum" sz="quarter" idx="12"/>
          </p:nvPr>
        </p:nvSpPr>
        <p:spPr/>
        <p:txBody>
          <a:bodyPr/>
          <a:lstStyle/>
          <a:p>
            <a:fld id="{830C4335-9913-4F80-B9D7-EA4FD23BFB5C}" type="slidenum">
              <a:rPr lang="fr-FR" smtClean="0"/>
              <a:pPr/>
              <a:t>59</a:t>
            </a:fld>
            <a:endParaRPr lang="fr-FR" dirty="0"/>
          </a:p>
        </p:txBody>
      </p:sp>
    </p:spTree>
    <p:extLst>
      <p:ext uri="{BB962C8B-B14F-4D97-AF65-F5344CB8AC3E}">
        <p14:creationId xmlns:p14="http://schemas.microsoft.com/office/powerpoint/2010/main" val="181032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5E4F23A6-CB22-4502-9E33-3FB1AC4E9DCC}"/>
              </a:ext>
            </a:extLst>
          </p:cNvPr>
          <p:cNvSpPr>
            <a:spLocks noGrp="1"/>
          </p:cNvSpPr>
          <p:nvPr>
            <p:ph type="sldNum" sz="quarter" idx="12"/>
          </p:nvPr>
        </p:nvSpPr>
        <p:spPr/>
        <p:txBody>
          <a:bodyPr/>
          <a:lstStyle/>
          <a:p>
            <a:fld id="{830C4335-9913-4F80-B9D7-EA4FD23BFB5C}" type="slidenum">
              <a:rPr lang="fr-FR" smtClean="0"/>
              <a:pPr/>
              <a:t>6</a:t>
            </a:fld>
            <a:endParaRPr lang="fr-FR" dirty="0"/>
          </a:p>
        </p:txBody>
      </p:sp>
    </p:spTree>
    <p:extLst>
      <p:ext uri="{BB962C8B-B14F-4D97-AF65-F5344CB8AC3E}">
        <p14:creationId xmlns:p14="http://schemas.microsoft.com/office/powerpoint/2010/main" val="254176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p:txBody>
          <a:bodyPr/>
          <a:lstStyle/>
          <a:p>
            <a:fld id="{830C4335-9913-4F80-B9D7-EA4FD23BFB5C}" type="slidenum">
              <a:rPr lang="fr-FR" smtClean="0"/>
              <a:pPr/>
              <a:t>60</a:t>
            </a:fld>
            <a:endParaRPr lang="fr-FR" dirty="0"/>
          </a:p>
        </p:txBody>
      </p:sp>
      <p:graphicFrame>
        <p:nvGraphicFramePr>
          <p:cNvPr id="73" name="Chart 5">
            <a:extLst>
              <a:ext uri="{FF2B5EF4-FFF2-40B4-BE49-F238E27FC236}">
                <a16:creationId xmlns:a16="http://schemas.microsoft.com/office/drawing/2014/main" id="{DBDAC741-4AA9-4CCA-B31C-E40360611E3E}"/>
              </a:ext>
            </a:extLst>
          </p:cNvPr>
          <p:cNvGraphicFramePr/>
          <p:nvPr>
            <p:extLst>
              <p:ext uri="{D42A27DB-BD31-4B8C-83A1-F6EECF244321}">
                <p14:modId xmlns:p14="http://schemas.microsoft.com/office/powerpoint/2010/main" val="1230357007"/>
              </p:ext>
            </p:extLst>
          </p:nvPr>
        </p:nvGraphicFramePr>
        <p:xfrm>
          <a:off x="5193722" y="1111202"/>
          <a:ext cx="1804555" cy="1630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6">
            <a:extLst>
              <a:ext uri="{FF2B5EF4-FFF2-40B4-BE49-F238E27FC236}">
                <a16:creationId xmlns:a16="http://schemas.microsoft.com/office/drawing/2014/main" id="{E0CA2717-D95C-4B5F-B298-7359528B9309}"/>
              </a:ext>
            </a:extLst>
          </p:cNvPr>
          <p:cNvGraphicFramePr/>
          <p:nvPr>
            <p:extLst>
              <p:ext uri="{D42A27DB-BD31-4B8C-83A1-F6EECF244321}">
                <p14:modId xmlns:p14="http://schemas.microsoft.com/office/powerpoint/2010/main" val="3608871660"/>
              </p:ext>
            </p:extLst>
          </p:nvPr>
        </p:nvGraphicFramePr>
        <p:xfrm>
          <a:off x="401298" y="3085745"/>
          <a:ext cx="1536122" cy="10240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8">
            <a:extLst>
              <a:ext uri="{FF2B5EF4-FFF2-40B4-BE49-F238E27FC236}">
                <a16:creationId xmlns:a16="http://schemas.microsoft.com/office/drawing/2014/main" id="{901B8533-679D-4193-A21E-8009AE82E9E5}"/>
              </a:ext>
            </a:extLst>
          </p:cNvPr>
          <p:cNvGraphicFramePr/>
          <p:nvPr>
            <p:extLst>
              <p:ext uri="{D42A27DB-BD31-4B8C-83A1-F6EECF244321}">
                <p14:modId xmlns:p14="http://schemas.microsoft.com/office/powerpoint/2010/main" val="1035611915"/>
              </p:ext>
            </p:extLst>
          </p:nvPr>
        </p:nvGraphicFramePr>
        <p:xfrm>
          <a:off x="5320959" y="3083597"/>
          <a:ext cx="1536122" cy="1024081"/>
        </p:xfrm>
        <a:graphic>
          <a:graphicData uri="http://schemas.openxmlformats.org/drawingml/2006/chart">
            <c:chart xmlns:c="http://schemas.openxmlformats.org/drawingml/2006/chart" xmlns:r="http://schemas.openxmlformats.org/officeDocument/2006/relationships" r:id="rId5"/>
          </a:graphicData>
        </a:graphic>
      </p:graphicFrame>
      <p:grpSp>
        <p:nvGrpSpPr>
          <p:cNvPr id="79" name="Group 12">
            <a:extLst>
              <a:ext uri="{FF2B5EF4-FFF2-40B4-BE49-F238E27FC236}">
                <a16:creationId xmlns:a16="http://schemas.microsoft.com/office/drawing/2014/main" id="{D5E17D0B-6208-42FB-9DC8-1C1DF852A73F}"/>
              </a:ext>
            </a:extLst>
          </p:cNvPr>
          <p:cNvGrpSpPr/>
          <p:nvPr/>
        </p:nvGrpSpPr>
        <p:grpSpPr>
          <a:xfrm>
            <a:off x="63070" y="4215558"/>
            <a:ext cx="2211790" cy="2490490"/>
            <a:chOff x="8274023" y="1123112"/>
            <a:chExt cx="2960627" cy="3181555"/>
          </a:xfrm>
        </p:grpSpPr>
        <p:sp>
          <p:nvSpPr>
            <p:cNvPr id="103" name="TextBox 13">
              <a:extLst>
                <a:ext uri="{FF2B5EF4-FFF2-40B4-BE49-F238E27FC236}">
                  <a16:creationId xmlns:a16="http://schemas.microsoft.com/office/drawing/2014/main" id="{4F2C356C-6992-498B-B41C-A44F4532F458}"/>
                </a:ext>
              </a:extLst>
            </p:cNvPr>
            <p:cNvSpPr txBox="1"/>
            <p:nvPr/>
          </p:nvSpPr>
          <p:spPr>
            <a:xfrm>
              <a:off x="8274023" y="1123112"/>
              <a:ext cx="293708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Behaviors of dominance</a:t>
              </a:r>
            </a:p>
          </p:txBody>
        </p:sp>
        <p:sp>
          <p:nvSpPr>
            <p:cNvPr id="104" name="TextBox 14">
              <a:extLst>
                <a:ext uri="{FF2B5EF4-FFF2-40B4-BE49-F238E27FC236}">
                  <a16:creationId xmlns:a16="http://schemas.microsoft.com/office/drawing/2014/main" id="{0D81E77E-D82F-4FFD-A274-981CC4AD56D0}"/>
                </a:ext>
              </a:extLst>
            </p:cNvPr>
            <p:cNvSpPr txBox="1"/>
            <p:nvPr/>
          </p:nvSpPr>
          <p:spPr>
            <a:xfrm>
              <a:off x="8305356" y="2063548"/>
              <a:ext cx="2929294"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Demand, concession, self centeredness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rgbClr val="FF0000"/>
                  </a:solidFill>
                </a:rPr>
                <a:t>Lead of negotiation</a:t>
              </a:r>
            </a:p>
            <a:p>
              <a:pPr marL="285750" indent="-285750">
                <a:buFont typeface="Arial" panose="020B0604020202020204" pitchFamily="34" charset="0"/>
                <a:buChar char="•"/>
              </a:pPr>
              <a:endParaRPr lang="en-US" dirty="0">
                <a:solidFill>
                  <a:schemeClr val="tx1">
                    <a:lumMod val="65000"/>
                    <a:lumOff val="35000"/>
                  </a:schemeClr>
                </a:solidFill>
              </a:endParaRPr>
            </a:p>
          </p:txBody>
        </p:sp>
      </p:grpSp>
      <p:cxnSp>
        <p:nvCxnSpPr>
          <p:cNvPr id="84" name="Connector: Elbow 28">
            <a:extLst>
              <a:ext uri="{FF2B5EF4-FFF2-40B4-BE49-F238E27FC236}">
                <a16:creationId xmlns:a16="http://schemas.microsoft.com/office/drawing/2014/main" id="{40AA46BA-4F83-4DAE-9CBF-264C29DB3EA0}"/>
              </a:ext>
            </a:extLst>
          </p:cNvPr>
          <p:cNvCxnSpPr>
            <a:cxnSpLocks/>
          </p:cNvCxnSpPr>
          <p:nvPr/>
        </p:nvCxnSpPr>
        <p:spPr>
          <a:xfrm>
            <a:off x="7699231" y="1926311"/>
            <a:ext cx="3465145" cy="861256"/>
          </a:xfrm>
          <a:prstGeom prst="bentConnector3">
            <a:avLst>
              <a:gd name="adj1" fmla="val 9941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Connector: Elbow 32">
            <a:extLst>
              <a:ext uri="{FF2B5EF4-FFF2-40B4-BE49-F238E27FC236}">
                <a16:creationId xmlns:a16="http://schemas.microsoft.com/office/drawing/2014/main" id="{F6E638C8-43AB-4B21-A093-D8A26D41F791}"/>
              </a:ext>
            </a:extLst>
          </p:cNvPr>
          <p:cNvCxnSpPr>
            <a:cxnSpLocks/>
          </p:cNvCxnSpPr>
          <p:nvPr/>
        </p:nvCxnSpPr>
        <p:spPr>
          <a:xfrm>
            <a:off x="7220528" y="1926310"/>
            <a:ext cx="1380981" cy="992328"/>
          </a:xfrm>
          <a:prstGeom prst="bentConnector3">
            <a:avLst>
              <a:gd name="adj1" fmla="val 1005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34">
            <a:extLst>
              <a:ext uri="{FF2B5EF4-FFF2-40B4-BE49-F238E27FC236}">
                <a16:creationId xmlns:a16="http://schemas.microsoft.com/office/drawing/2014/main" id="{17DF1703-880C-4047-8F9A-8DC045AF461F}"/>
              </a:ext>
            </a:extLst>
          </p:cNvPr>
          <p:cNvCxnSpPr>
            <a:cxnSpLocks/>
            <a:stCxn id="73" idx="2"/>
            <a:endCxn id="76" idx="0"/>
          </p:cNvCxnSpPr>
          <p:nvPr/>
        </p:nvCxnSpPr>
        <p:spPr>
          <a:xfrm flipH="1">
            <a:off x="6089020" y="2741420"/>
            <a:ext cx="6979" cy="3421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37">
            <a:extLst>
              <a:ext uri="{FF2B5EF4-FFF2-40B4-BE49-F238E27FC236}">
                <a16:creationId xmlns:a16="http://schemas.microsoft.com/office/drawing/2014/main" id="{33F2E0C3-8C7A-41F5-BD0D-B78F8BE066ED}"/>
              </a:ext>
            </a:extLst>
          </p:cNvPr>
          <p:cNvCxnSpPr>
            <a:cxnSpLocks/>
          </p:cNvCxnSpPr>
          <p:nvPr/>
        </p:nvCxnSpPr>
        <p:spPr>
          <a:xfrm rot="10800000" flipV="1">
            <a:off x="3618913" y="1919380"/>
            <a:ext cx="1531971" cy="1050886"/>
          </a:xfrm>
          <a:prstGeom prst="bentConnector3">
            <a:avLst>
              <a:gd name="adj1" fmla="val 10007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Connector: Elbow 40">
            <a:extLst>
              <a:ext uri="{FF2B5EF4-FFF2-40B4-BE49-F238E27FC236}">
                <a16:creationId xmlns:a16="http://schemas.microsoft.com/office/drawing/2014/main" id="{71925B4F-86F6-44A3-BABB-D07D989B3B67}"/>
              </a:ext>
            </a:extLst>
          </p:cNvPr>
          <p:cNvCxnSpPr>
            <a:cxnSpLocks/>
          </p:cNvCxnSpPr>
          <p:nvPr/>
        </p:nvCxnSpPr>
        <p:spPr>
          <a:xfrm flipV="1">
            <a:off x="1239656" y="1919382"/>
            <a:ext cx="2774657" cy="999256"/>
          </a:xfrm>
          <a:prstGeom prst="bentConnector3">
            <a:avLst>
              <a:gd name="adj1" fmla="val 23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Oval 60">
            <a:extLst>
              <a:ext uri="{FF2B5EF4-FFF2-40B4-BE49-F238E27FC236}">
                <a16:creationId xmlns:a16="http://schemas.microsoft.com/office/drawing/2014/main" id="{95B31AC4-F58E-40CB-A382-5850FFFEC2D4}"/>
              </a:ext>
            </a:extLst>
          </p:cNvPr>
          <p:cNvSpPr/>
          <p:nvPr/>
        </p:nvSpPr>
        <p:spPr>
          <a:xfrm>
            <a:off x="5578061" y="1408569"/>
            <a:ext cx="1035482" cy="103548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0" name="Oval 61">
            <a:extLst>
              <a:ext uri="{FF2B5EF4-FFF2-40B4-BE49-F238E27FC236}">
                <a16:creationId xmlns:a16="http://schemas.microsoft.com/office/drawing/2014/main" id="{8FC3BE07-C3C9-465A-A39D-5DC5E0DA8357}"/>
              </a:ext>
            </a:extLst>
          </p:cNvPr>
          <p:cNvSpPr/>
          <p:nvPr/>
        </p:nvSpPr>
        <p:spPr>
          <a:xfrm>
            <a:off x="862109" y="329092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solidFill>
                  <a:schemeClr val="tx1"/>
                </a:solidFill>
                <a:latin typeface="Open Sans" panose="020B0606030504020204"/>
              </a:rPr>
              <a:t>1</a:t>
            </a:r>
          </a:p>
        </p:txBody>
      </p:sp>
      <p:grpSp>
        <p:nvGrpSpPr>
          <p:cNvPr id="105" name="Groupe 104">
            <a:extLst>
              <a:ext uri="{FF2B5EF4-FFF2-40B4-BE49-F238E27FC236}">
                <a16:creationId xmlns:a16="http://schemas.microsoft.com/office/drawing/2014/main" id="{A468857A-487C-4764-9E96-52C381A8D724}"/>
              </a:ext>
            </a:extLst>
          </p:cNvPr>
          <p:cNvGrpSpPr/>
          <p:nvPr/>
        </p:nvGrpSpPr>
        <p:grpSpPr>
          <a:xfrm>
            <a:off x="10370824" y="3091819"/>
            <a:ext cx="1536122" cy="1024081"/>
            <a:chOff x="3756604" y="3310662"/>
            <a:chExt cx="1536122" cy="1024081"/>
          </a:xfrm>
        </p:grpSpPr>
        <p:graphicFrame>
          <p:nvGraphicFramePr>
            <p:cNvPr id="75" name="Chart 7">
              <a:extLst>
                <a:ext uri="{FF2B5EF4-FFF2-40B4-BE49-F238E27FC236}">
                  <a16:creationId xmlns:a16="http://schemas.microsoft.com/office/drawing/2014/main" id="{E39D9AD6-F4C5-49D0-9016-FB541C231953}"/>
                </a:ext>
              </a:extLst>
            </p:cNvPr>
            <p:cNvGraphicFramePr/>
            <p:nvPr>
              <p:extLst>
                <p:ext uri="{D42A27DB-BD31-4B8C-83A1-F6EECF244321}">
                  <p14:modId xmlns:p14="http://schemas.microsoft.com/office/powerpoint/2010/main" val="2826396299"/>
                </p:ext>
              </p:extLst>
            </p:nvPr>
          </p:nvGraphicFramePr>
          <p:xfrm>
            <a:off x="3756604" y="3310662"/>
            <a:ext cx="1536122" cy="1024081"/>
          </p:xfrm>
          <a:graphic>
            <a:graphicData uri="http://schemas.openxmlformats.org/drawingml/2006/chart">
              <c:chart xmlns:c="http://schemas.openxmlformats.org/drawingml/2006/chart" xmlns:r="http://schemas.openxmlformats.org/officeDocument/2006/relationships" r:id="rId6"/>
            </a:graphicData>
          </a:graphic>
        </p:graphicFrame>
        <p:sp>
          <p:nvSpPr>
            <p:cNvPr id="91" name="Oval 62">
              <a:extLst>
                <a:ext uri="{FF2B5EF4-FFF2-40B4-BE49-F238E27FC236}">
                  <a16:creationId xmlns:a16="http://schemas.microsoft.com/office/drawing/2014/main" id="{D62A3379-C8B8-4A1A-B572-74B1B74A8474}"/>
                </a:ext>
              </a:extLst>
            </p:cNvPr>
            <p:cNvSpPr/>
            <p:nvPr/>
          </p:nvSpPr>
          <p:spPr>
            <a:xfrm>
              <a:off x="4217512"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5</a:t>
              </a:r>
            </a:p>
          </p:txBody>
        </p:sp>
      </p:grpSp>
      <p:sp>
        <p:nvSpPr>
          <p:cNvPr id="92" name="Oval 63">
            <a:extLst>
              <a:ext uri="{FF2B5EF4-FFF2-40B4-BE49-F238E27FC236}">
                <a16:creationId xmlns:a16="http://schemas.microsoft.com/office/drawing/2014/main" id="{F7650BE1-0B39-49F2-9997-B6E312D27746}"/>
              </a:ext>
            </a:extLst>
          </p:cNvPr>
          <p:cNvSpPr/>
          <p:nvPr/>
        </p:nvSpPr>
        <p:spPr>
          <a:xfrm>
            <a:off x="5781966" y="3288781"/>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3</a:t>
            </a:r>
          </a:p>
        </p:txBody>
      </p:sp>
      <p:grpSp>
        <p:nvGrpSpPr>
          <p:cNvPr id="106" name="Groupe 105">
            <a:extLst>
              <a:ext uri="{FF2B5EF4-FFF2-40B4-BE49-F238E27FC236}">
                <a16:creationId xmlns:a16="http://schemas.microsoft.com/office/drawing/2014/main" id="{8DF95F9B-24AB-4720-9EF0-E7FF2BA7F425}"/>
              </a:ext>
            </a:extLst>
          </p:cNvPr>
          <p:cNvGrpSpPr/>
          <p:nvPr/>
        </p:nvGrpSpPr>
        <p:grpSpPr>
          <a:xfrm>
            <a:off x="2821613" y="3096312"/>
            <a:ext cx="1536122" cy="1024081"/>
            <a:chOff x="6899276" y="3310662"/>
            <a:chExt cx="1536122" cy="1024081"/>
          </a:xfrm>
        </p:grpSpPr>
        <p:graphicFrame>
          <p:nvGraphicFramePr>
            <p:cNvPr id="77" name="Chart 9">
              <a:extLst>
                <a:ext uri="{FF2B5EF4-FFF2-40B4-BE49-F238E27FC236}">
                  <a16:creationId xmlns:a16="http://schemas.microsoft.com/office/drawing/2014/main" id="{EB149560-7FF4-4E61-A98F-FC3A64D10B62}"/>
                </a:ext>
              </a:extLst>
            </p:cNvPr>
            <p:cNvGraphicFramePr/>
            <p:nvPr>
              <p:extLst>
                <p:ext uri="{D42A27DB-BD31-4B8C-83A1-F6EECF244321}">
                  <p14:modId xmlns:p14="http://schemas.microsoft.com/office/powerpoint/2010/main" val="2105746802"/>
                </p:ext>
              </p:extLst>
            </p:nvPr>
          </p:nvGraphicFramePr>
          <p:xfrm>
            <a:off x="6899276" y="3310662"/>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93" name="Oval 64">
              <a:extLst>
                <a:ext uri="{FF2B5EF4-FFF2-40B4-BE49-F238E27FC236}">
                  <a16:creationId xmlns:a16="http://schemas.microsoft.com/office/drawing/2014/main" id="{51392E2D-ED35-4CDD-9EB9-DA0985A8D1C1}"/>
                </a:ext>
              </a:extLst>
            </p:cNvPr>
            <p:cNvSpPr/>
            <p:nvPr/>
          </p:nvSpPr>
          <p:spPr>
            <a:xfrm>
              <a:off x="7360381"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2</a:t>
              </a:r>
            </a:p>
          </p:txBody>
        </p:sp>
      </p:grpSp>
      <p:grpSp>
        <p:nvGrpSpPr>
          <p:cNvPr id="107" name="Groupe 106">
            <a:extLst>
              <a:ext uri="{FF2B5EF4-FFF2-40B4-BE49-F238E27FC236}">
                <a16:creationId xmlns:a16="http://schemas.microsoft.com/office/drawing/2014/main" id="{758E082C-1378-4DB8-86F2-29439D0FB921}"/>
              </a:ext>
            </a:extLst>
          </p:cNvPr>
          <p:cNvGrpSpPr/>
          <p:nvPr/>
        </p:nvGrpSpPr>
        <p:grpSpPr>
          <a:xfrm>
            <a:off x="7845709" y="3091820"/>
            <a:ext cx="1536122" cy="1024081"/>
            <a:chOff x="7123146" y="3318885"/>
            <a:chExt cx="1536122" cy="1024081"/>
          </a:xfrm>
        </p:grpSpPr>
        <p:graphicFrame>
          <p:nvGraphicFramePr>
            <p:cNvPr id="78" name="Chart 10">
              <a:extLst>
                <a:ext uri="{FF2B5EF4-FFF2-40B4-BE49-F238E27FC236}">
                  <a16:creationId xmlns:a16="http://schemas.microsoft.com/office/drawing/2014/main" id="{3CB79077-17C5-443D-9C40-BA9AD7B82B5D}"/>
                </a:ext>
              </a:extLst>
            </p:cNvPr>
            <p:cNvGraphicFramePr/>
            <p:nvPr>
              <p:extLst>
                <p:ext uri="{D42A27DB-BD31-4B8C-83A1-F6EECF244321}">
                  <p14:modId xmlns:p14="http://schemas.microsoft.com/office/powerpoint/2010/main" val="2172572782"/>
                </p:ext>
              </p:extLst>
            </p:nvPr>
          </p:nvGraphicFramePr>
          <p:xfrm>
            <a:off x="7123146" y="3318885"/>
            <a:ext cx="1536122" cy="1024081"/>
          </p:xfrm>
          <a:graphic>
            <a:graphicData uri="http://schemas.openxmlformats.org/drawingml/2006/chart">
              <c:chart xmlns:c="http://schemas.openxmlformats.org/drawingml/2006/chart" xmlns:r="http://schemas.openxmlformats.org/officeDocument/2006/relationships" r:id="rId8"/>
            </a:graphicData>
          </a:graphic>
        </p:graphicFrame>
        <p:sp>
          <p:nvSpPr>
            <p:cNvPr id="94" name="Oval 65">
              <a:extLst>
                <a:ext uri="{FF2B5EF4-FFF2-40B4-BE49-F238E27FC236}">
                  <a16:creationId xmlns:a16="http://schemas.microsoft.com/office/drawing/2014/main" id="{8FB27C51-D949-403D-B53E-A7FE065934BB}"/>
                </a:ext>
              </a:extLst>
            </p:cNvPr>
            <p:cNvSpPr/>
            <p:nvPr/>
          </p:nvSpPr>
          <p:spPr>
            <a:xfrm>
              <a:off x="7584350" y="352406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4</a:t>
              </a:r>
            </a:p>
          </p:txBody>
        </p:sp>
      </p:grpSp>
      <p:grpSp>
        <p:nvGrpSpPr>
          <p:cNvPr id="117" name="Groupe 116">
            <a:extLst>
              <a:ext uri="{FF2B5EF4-FFF2-40B4-BE49-F238E27FC236}">
                <a16:creationId xmlns:a16="http://schemas.microsoft.com/office/drawing/2014/main" id="{ECABAEB3-C9D0-43DC-8FA7-A8994AC6DD2C}"/>
              </a:ext>
            </a:extLst>
          </p:cNvPr>
          <p:cNvGrpSpPr/>
          <p:nvPr/>
        </p:nvGrpSpPr>
        <p:grpSpPr>
          <a:xfrm>
            <a:off x="5535221" y="1541189"/>
            <a:ext cx="1151763" cy="839895"/>
            <a:chOff x="2349935" y="1491410"/>
            <a:chExt cx="1432198" cy="1101161"/>
          </a:xfrm>
        </p:grpSpPr>
        <p:pic>
          <p:nvPicPr>
            <p:cNvPr id="118" name="Image 117">
              <a:extLst>
                <a:ext uri="{FF2B5EF4-FFF2-40B4-BE49-F238E27FC236}">
                  <a16:creationId xmlns:a16="http://schemas.microsoft.com/office/drawing/2014/main" id="{237448E2-5FEA-4392-A4B6-CAD37421DE11}"/>
                </a:ext>
              </a:extLst>
            </p:cNvPr>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119" name="Image 118">
              <a:extLst>
                <a:ext uri="{FF2B5EF4-FFF2-40B4-BE49-F238E27FC236}">
                  <a16:creationId xmlns:a16="http://schemas.microsoft.com/office/drawing/2014/main" id="{5BAC2446-A757-4FD4-9328-E5BFC1BAA642}"/>
                </a:ext>
              </a:extLst>
            </p:cNvPr>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grpSp>
        <p:nvGrpSpPr>
          <p:cNvPr id="46" name="Group 12">
            <a:extLst>
              <a:ext uri="{FF2B5EF4-FFF2-40B4-BE49-F238E27FC236}">
                <a16:creationId xmlns:a16="http://schemas.microsoft.com/office/drawing/2014/main" id="{D013FABF-8083-4F5C-986C-36E6AA6FDB92}"/>
              </a:ext>
            </a:extLst>
          </p:cNvPr>
          <p:cNvGrpSpPr/>
          <p:nvPr/>
        </p:nvGrpSpPr>
        <p:grpSpPr>
          <a:xfrm>
            <a:off x="2397599" y="4230940"/>
            <a:ext cx="2383950" cy="2325894"/>
            <a:chOff x="8274023" y="1319701"/>
            <a:chExt cx="3191075" cy="2971287"/>
          </a:xfrm>
        </p:grpSpPr>
        <p:sp>
          <p:nvSpPr>
            <p:cNvPr id="47" name="TextBox 13">
              <a:extLst>
                <a:ext uri="{FF2B5EF4-FFF2-40B4-BE49-F238E27FC236}">
                  <a16:creationId xmlns:a16="http://schemas.microsoft.com/office/drawing/2014/main" id="{92A74C54-D3F5-4D4A-9284-AAA6CC37B33A}"/>
                </a:ext>
              </a:extLst>
            </p:cNvPr>
            <p:cNvSpPr txBox="1"/>
            <p:nvPr/>
          </p:nvSpPr>
          <p:spPr>
            <a:xfrm>
              <a:off x="8274023" y="1319701"/>
              <a:ext cx="2937088" cy="511133"/>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Common gain</a:t>
              </a:r>
            </a:p>
          </p:txBody>
        </p:sp>
        <p:sp>
          <p:nvSpPr>
            <p:cNvPr id="48" name="TextBox 14">
              <a:extLst>
                <a:ext uri="{FF2B5EF4-FFF2-40B4-BE49-F238E27FC236}">
                  <a16:creationId xmlns:a16="http://schemas.microsoft.com/office/drawing/2014/main" id="{088D3683-217F-40D6-861B-DC9F43D15D16}"/>
                </a:ext>
              </a:extLst>
            </p:cNvPr>
            <p:cNvSpPr txBox="1"/>
            <p:nvPr/>
          </p:nvSpPr>
          <p:spPr>
            <a:xfrm>
              <a:off x="8281820" y="2049869"/>
              <a:ext cx="3183278"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tx1">
                      <a:lumMod val="65000"/>
                      <a:lumOff val="35000"/>
                    </a:schemeClr>
                  </a:solidFill>
                </a:rPr>
                <a:t>No difference in perception </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Significative higher common gain with Complementary agent</a:t>
              </a:r>
            </a:p>
          </p:txBody>
        </p:sp>
      </p:grpSp>
      <p:grpSp>
        <p:nvGrpSpPr>
          <p:cNvPr id="68" name="Group 12">
            <a:extLst>
              <a:ext uri="{FF2B5EF4-FFF2-40B4-BE49-F238E27FC236}">
                <a16:creationId xmlns:a16="http://schemas.microsoft.com/office/drawing/2014/main" id="{D420F4B6-5884-4196-9F17-1C3A6A1082D0}"/>
              </a:ext>
            </a:extLst>
          </p:cNvPr>
          <p:cNvGrpSpPr/>
          <p:nvPr/>
        </p:nvGrpSpPr>
        <p:grpSpPr>
          <a:xfrm>
            <a:off x="4969124" y="4218844"/>
            <a:ext cx="2194204" cy="2479782"/>
            <a:chOff x="8274023" y="1123112"/>
            <a:chExt cx="2937087" cy="3167876"/>
          </a:xfrm>
        </p:grpSpPr>
        <p:sp>
          <p:nvSpPr>
            <p:cNvPr id="69" name="TextBox 13">
              <a:extLst>
                <a:ext uri="{FF2B5EF4-FFF2-40B4-BE49-F238E27FC236}">
                  <a16:creationId xmlns:a16="http://schemas.microsoft.com/office/drawing/2014/main" id="{95E56DDC-D5BE-45E8-8E90-A61DE9FAC8D7}"/>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Rapidity of convergence</a:t>
              </a:r>
            </a:p>
          </p:txBody>
        </p:sp>
        <p:sp>
          <p:nvSpPr>
            <p:cNvPr id="70" name="TextBox 14">
              <a:extLst>
                <a:ext uri="{FF2B5EF4-FFF2-40B4-BE49-F238E27FC236}">
                  <a16:creationId xmlns:a16="http://schemas.microsoft.com/office/drawing/2014/main" id="{F29B0E50-0E08-4D91-8102-E3A13682A4CF}"/>
                </a:ext>
              </a:extLst>
            </p:cNvPr>
            <p:cNvSpPr txBox="1"/>
            <p:nvPr/>
          </p:nvSpPr>
          <p:spPr>
            <a:xfrm>
              <a:off x="8281820" y="2049869"/>
              <a:ext cx="2929290"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tx1">
                      <a:lumMod val="65000"/>
                      <a:lumOff val="35000"/>
                    </a:schemeClr>
                  </a:solidFill>
                </a:rPr>
                <a:t>Efficient exchange of information with the complementary agent</a:t>
              </a:r>
            </a:p>
            <a:p>
              <a:endParaRPr lang="en-US" dirty="0">
                <a:solidFill>
                  <a:schemeClr val="tx1">
                    <a:lumMod val="65000"/>
                    <a:lumOff val="35000"/>
                  </a:schemeClr>
                </a:solidFill>
              </a:endParaRPr>
            </a:p>
            <a:p>
              <a:pPr marL="285750" indent="-285750">
                <a:buFont typeface="Arial" panose="020B0604020202020204" pitchFamily="34" charset="0"/>
                <a:buChar char="•"/>
              </a:pPr>
              <a:r>
                <a:rPr lang="en-US" dirty="0">
                  <a:solidFill>
                    <a:schemeClr val="tx1">
                      <a:lumMod val="65000"/>
                      <a:lumOff val="35000"/>
                    </a:schemeClr>
                  </a:solidFill>
                </a:rPr>
                <a:t>Easer collaboration</a:t>
              </a:r>
            </a:p>
          </p:txBody>
        </p:sp>
      </p:grpSp>
      <p:grpSp>
        <p:nvGrpSpPr>
          <p:cNvPr id="71" name="Group 12">
            <a:extLst>
              <a:ext uri="{FF2B5EF4-FFF2-40B4-BE49-F238E27FC236}">
                <a16:creationId xmlns:a16="http://schemas.microsoft.com/office/drawing/2014/main" id="{1FE5DD55-25D6-455A-8178-0F5FBEF82C12}"/>
              </a:ext>
            </a:extLst>
          </p:cNvPr>
          <p:cNvGrpSpPr/>
          <p:nvPr/>
        </p:nvGrpSpPr>
        <p:grpSpPr>
          <a:xfrm>
            <a:off x="7447661" y="4230940"/>
            <a:ext cx="2467801" cy="2202784"/>
            <a:chOff x="8161783" y="1123112"/>
            <a:chExt cx="3303315" cy="2814016"/>
          </a:xfrm>
        </p:grpSpPr>
        <p:sp>
          <p:nvSpPr>
            <p:cNvPr id="72" name="TextBox 13">
              <a:extLst>
                <a:ext uri="{FF2B5EF4-FFF2-40B4-BE49-F238E27FC236}">
                  <a16:creationId xmlns:a16="http://schemas.microsoft.com/office/drawing/2014/main" id="{1C84CDF8-61E4-48DD-A9CD-CA962ACB033A}"/>
                </a:ext>
              </a:extLst>
            </p:cNvPr>
            <p:cNvSpPr txBox="1"/>
            <p:nvPr/>
          </p:nvSpPr>
          <p:spPr>
            <a:xfrm>
              <a:off x="8161783" y="1123112"/>
              <a:ext cx="304932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Comfort during negotiation</a:t>
              </a:r>
            </a:p>
          </p:txBody>
        </p:sp>
        <p:sp>
          <p:nvSpPr>
            <p:cNvPr id="108" name="TextBox 14">
              <a:extLst>
                <a:ext uri="{FF2B5EF4-FFF2-40B4-BE49-F238E27FC236}">
                  <a16:creationId xmlns:a16="http://schemas.microsoft.com/office/drawing/2014/main" id="{D3918C06-EE72-4D92-9A4D-500F46D32828}"/>
                </a:ext>
              </a:extLst>
            </p:cNvPr>
            <p:cNvSpPr txBox="1"/>
            <p:nvPr/>
          </p:nvSpPr>
          <p:spPr>
            <a:xfrm>
              <a:off x="8374055" y="2049869"/>
              <a:ext cx="3091043" cy="188725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rPr>
                <a:t>Participants felt </a:t>
              </a:r>
              <a:r>
                <a:rPr lang="en-US" dirty="0" err="1">
                  <a:solidFill>
                    <a:schemeClr val="tx1">
                      <a:lumMod val="65000"/>
                      <a:lumOff val="35000"/>
                    </a:schemeClr>
                  </a:solidFill>
                </a:rPr>
                <a:t>significatively</a:t>
              </a:r>
              <a:r>
                <a:rPr lang="en-US" dirty="0">
                  <a:solidFill>
                    <a:schemeClr val="tx1">
                      <a:lumMod val="65000"/>
                      <a:lumOff val="35000"/>
                    </a:schemeClr>
                  </a:solidFill>
                </a:rPr>
                <a:t> more comfortable while negotiating with complementary agent</a:t>
              </a:r>
            </a:p>
          </p:txBody>
        </p:sp>
      </p:grpSp>
      <p:grpSp>
        <p:nvGrpSpPr>
          <p:cNvPr id="110" name="Group 12">
            <a:extLst>
              <a:ext uri="{FF2B5EF4-FFF2-40B4-BE49-F238E27FC236}">
                <a16:creationId xmlns:a16="http://schemas.microsoft.com/office/drawing/2014/main" id="{A6130862-E13A-4379-AC70-A74F25463D41}"/>
              </a:ext>
            </a:extLst>
          </p:cNvPr>
          <p:cNvGrpSpPr/>
          <p:nvPr/>
        </p:nvGrpSpPr>
        <p:grpSpPr>
          <a:xfrm>
            <a:off x="9827754" y="4237506"/>
            <a:ext cx="2383950" cy="1925785"/>
            <a:chOff x="8274023" y="1123112"/>
            <a:chExt cx="3191075" cy="2460155"/>
          </a:xfrm>
        </p:grpSpPr>
        <p:sp>
          <p:nvSpPr>
            <p:cNvPr id="111" name="TextBox 13">
              <a:extLst>
                <a:ext uri="{FF2B5EF4-FFF2-40B4-BE49-F238E27FC236}">
                  <a16:creationId xmlns:a16="http://schemas.microsoft.com/office/drawing/2014/main" id="{0BA9991F-B997-427E-A1A3-F58ABE41C93B}"/>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Appreciation of the agent</a:t>
              </a:r>
            </a:p>
          </p:txBody>
        </p:sp>
        <p:sp>
          <p:nvSpPr>
            <p:cNvPr id="112" name="TextBox 14">
              <a:extLst>
                <a:ext uri="{FF2B5EF4-FFF2-40B4-BE49-F238E27FC236}">
                  <a16:creationId xmlns:a16="http://schemas.microsoft.com/office/drawing/2014/main" id="{35171C9C-70E2-4D51-ADE2-ED76F970B43F}"/>
                </a:ext>
              </a:extLst>
            </p:cNvPr>
            <p:cNvSpPr txBox="1"/>
            <p:nvPr/>
          </p:nvSpPr>
          <p:spPr>
            <a:xfrm>
              <a:off x="8374055" y="2049869"/>
              <a:ext cx="3091043" cy="153339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rPr>
                <a:t>Participants appreciate </a:t>
              </a:r>
              <a:r>
                <a:rPr lang="en-US" dirty="0" err="1">
                  <a:solidFill>
                    <a:schemeClr val="tx1">
                      <a:lumMod val="65000"/>
                      <a:lumOff val="35000"/>
                    </a:schemeClr>
                  </a:solidFill>
                </a:rPr>
                <a:t>significatively</a:t>
              </a:r>
              <a:r>
                <a:rPr lang="en-US" dirty="0">
                  <a:solidFill>
                    <a:schemeClr val="tx1">
                      <a:lumMod val="65000"/>
                      <a:lumOff val="35000"/>
                    </a:schemeClr>
                  </a:solidFill>
                </a:rPr>
                <a:t> more the  negotiation with complementary agent</a:t>
              </a:r>
            </a:p>
          </p:txBody>
        </p:sp>
      </p:grpSp>
    </p:spTree>
    <p:extLst>
      <p:ext uri="{BB962C8B-B14F-4D97-AF65-F5344CB8AC3E}">
        <p14:creationId xmlns:p14="http://schemas.microsoft.com/office/powerpoint/2010/main" val="941026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BF7ECE-7660-4ADD-8673-68CD0DE59C15}"/>
              </a:ext>
            </a:extLst>
          </p:cNvPr>
          <p:cNvSpPr/>
          <p:nvPr/>
        </p:nvSpPr>
        <p:spPr>
          <a:xfrm>
            <a:off x="8926933" y="1061501"/>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Agent/agent </a:t>
            </a:r>
          </a:p>
          <a:p>
            <a:pPr algn="ctr"/>
            <a:r>
              <a:rPr lang="fr-FR" sz="2000" b="1" dirty="0">
                <a:solidFill>
                  <a:schemeClr val="tx1"/>
                </a:solidFill>
              </a:rPr>
              <a:t>Human/agent</a:t>
            </a:r>
          </a:p>
        </p:txBody>
      </p:sp>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17875" y="4077742"/>
            <a:ext cx="2102336" cy="620793"/>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dirty="0">
                <a:ln>
                  <a:noFill/>
                </a:ln>
                <a:solidFill>
                  <a:schemeClr val="bg2"/>
                </a:solidFill>
                <a:effectLst/>
                <a:uLnTx/>
                <a:uFillTx/>
                <a:latin typeface="Arial"/>
                <a:cs typeface="Arial"/>
                <a:sym typeface="Arial"/>
              </a:rPr>
              <a:t>Complementary</a:t>
            </a:r>
          </a:p>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a:solidFill>
                  <a:schemeClr val="bg2"/>
                </a:solidFill>
                <a:latin typeface="Arial"/>
                <a:cs typeface="Arial"/>
                <a:sym typeface="Arial"/>
              </a:rPr>
              <a:t>Relation</a:t>
            </a:r>
            <a:r>
              <a:rPr kumimoji="0" lang="fr-FR" b="1" i="0" u="none" strike="noStrike" kern="0" cap="none" spc="0" normalizeH="0" noProof="0" dirty="0">
                <a:ln>
                  <a:noFill/>
                </a:ln>
                <a:solidFill>
                  <a:schemeClr val="bg2"/>
                </a:solidFill>
                <a:effectLst/>
                <a:uLnTx/>
                <a:uFillTx/>
                <a:latin typeface="Arial"/>
                <a:cs typeface="Arial"/>
                <a:sym typeface="Arial"/>
              </a:rPr>
              <a:t> </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1682118" cy="1064475"/>
          </a:xfrm>
        </p:spPr>
        <p:txBody>
          <a:bodyPr>
            <a:normAutofit/>
          </a:bodyPr>
          <a:lstStyle/>
          <a:p>
            <a:r>
              <a:rPr lang="en-US" sz="3200" b="1" cap="all" dirty="0">
                <a:solidFill>
                  <a:schemeClr val="accent4"/>
                </a:solidFill>
                <a:latin typeface="Open Sans" panose="020B0606030504020204" pitchFamily="34" charset="0"/>
              </a:rPr>
              <a:t>Conclusion: </a:t>
            </a:r>
            <a:r>
              <a:rPr lang="en-US" sz="3200" b="1" cap="all" dirty="0">
                <a:solidFill>
                  <a:srgbClr val="2F3A46"/>
                </a:solidFill>
                <a:latin typeface="Open Sans" panose="020B0606030504020204" pitchFamily="34" charset="0"/>
              </a:rPr>
              <a:t>MODEL OF NEGOTIATION based on dominance</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801"/>
              <a:ext cx="1352872" cy="466147"/>
            </a:xfrm>
            <a:prstGeom prst="rect">
              <a:avLst/>
            </a:prstGeom>
            <a:solidFill>
              <a:schemeClr val="accent6"/>
            </a:solidFill>
            <a:ln w="19050" cap="flat" cmpd="sng">
              <a:solidFill>
                <a:schemeClr val="accent6"/>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2220211" y="4388139"/>
            <a:ext cx="1011033" cy="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256431" y="893458"/>
            <a:ext cx="1096896" cy="527167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907654" y="2744838"/>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61</a:t>
            </a:fld>
            <a:endParaRPr lang="fr-FR" dirty="0"/>
          </a:p>
        </p:txBody>
      </p:sp>
      <p:pic>
        <p:nvPicPr>
          <p:cNvPr id="62" name="Image 61">
            <a:extLst>
              <a:ext uri="{FF2B5EF4-FFF2-40B4-BE49-F238E27FC236}">
                <a16:creationId xmlns:a16="http://schemas.microsoft.com/office/drawing/2014/main" id="{0610EC82-E56C-47EC-9F25-A4FF00BA2037}"/>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77851" y="1562269"/>
            <a:ext cx="930813" cy="864105"/>
          </a:xfrm>
          <a:prstGeom prst="rect">
            <a:avLst/>
          </a:prstGeom>
        </p:spPr>
      </p:pic>
      <p:pic>
        <p:nvPicPr>
          <p:cNvPr id="63" name="Image 62">
            <a:extLst>
              <a:ext uri="{FF2B5EF4-FFF2-40B4-BE49-F238E27FC236}">
                <a16:creationId xmlns:a16="http://schemas.microsoft.com/office/drawing/2014/main" id="{8E08D179-17A8-4631-98A9-631B22D136C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20944" y="5771405"/>
            <a:ext cx="930813" cy="864105"/>
          </a:xfrm>
          <a:prstGeom prst="rect">
            <a:avLst/>
          </a:prstGeom>
        </p:spPr>
      </p:pic>
      <p:sp>
        <p:nvSpPr>
          <p:cNvPr id="65" name="Rectangle 64">
            <a:extLst>
              <a:ext uri="{FF2B5EF4-FFF2-40B4-BE49-F238E27FC236}">
                <a16:creationId xmlns:a16="http://schemas.microsoft.com/office/drawing/2014/main" id="{D1EC09D1-D26A-4B62-88CA-C5B74C2233F3}"/>
              </a:ext>
            </a:extLst>
          </p:cNvPr>
          <p:cNvSpPr/>
          <p:nvPr/>
        </p:nvSpPr>
        <p:spPr>
          <a:xfrm>
            <a:off x="1173311" y="1678167"/>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Human/agent</a:t>
            </a:r>
          </a:p>
        </p:txBody>
      </p:sp>
      <p:pic>
        <p:nvPicPr>
          <p:cNvPr id="64" name="Image 63">
            <a:extLst>
              <a:ext uri="{FF2B5EF4-FFF2-40B4-BE49-F238E27FC236}">
                <a16:creationId xmlns:a16="http://schemas.microsoft.com/office/drawing/2014/main" id="{05886CF6-1CC7-480D-85CD-586E6192EAF2}"/>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9434" y="1950597"/>
            <a:ext cx="930813" cy="864105"/>
          </a:xfrm>
          <a:prstGeom prst="rect">
            <a:avLst/>
          </a:prstGeom>
        </p:spPr>
      </p:pic>
    </p:spTree>
    <p:extLst>
      <p:ext uri="{BB962C8B-B14F-4D97-AF65-F5344CB8AC3E}">
        <p14:creationId xmlns:p14="http://schemas.microsoft.com/office/powerpoint/2010/main" val="1136671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perspective:</a:t>
            </a:r>
            <a:r>
              <a:rPr lang="en-US" sz="2800" b="1" cap="all" dirty="0">
                <a:solidFill>
                  <a:srgbClr val="2F3A46"/>
                </a:solidFill>
                <a:latin typeface="Open Sans" panose="020B0606030504020204" pitchFamily="34" charset="0"/>
              </a:rPr>
              <a:t> what’s next ?</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62</a:t>
            </a:fld>
            <a:endParaRPr lang="fr-FR" dirty="0"/>
          </a:p>
        </p:txBody>
      </p:sp>
      <p:sp>
        <p:nvSpPr>
          <p:cNvPr id="42" name="Freeform: Shape 43">
            <a:extLst>
              <a:ext uri="{FF2B5EF4-FFF2-40B4-BE49-F238E27FC236}">
                <a16:creationId xmlns:a16="http://schemas.microsoft.com/office/drawing/2014/main" id="{0F98BE0F-4AD3-43F5-8080-91C7842DEE79}"/>
              </a:ext>
            </a:extLst>
          </p:cNvPr>
          <p:cNvSpPr>
            <a:spLocks/>
          </p:cNvSpPr>
          <p:nvPr/>
        </p:nvSpPr>
        <p:spPr bwMode="auto">
          <a:xfrm>
            <a:off x="7301345" y="5348002"/>
            <a:ext cx="2576805" cy="1008348"/>
          </a:xfrm>
          <a:custGeom>
            <a:avLst/>
            <a:gdLst>
              <a:gd name="connsiteX0" fmla="*/ 0 w 3431180"/>
              <a:gd name="connsiteY0" fmla="*/ 0 h 1056304"/>
              <a:gd name="connsiteX1" fmla="*/ 1254602 w 3431180"/>
              <a:gd name="connsiteY1" fmla="*/ 0 h 1056304"/>
              <a:gd name="connsiteX2" fmla="*/ 1758828 w 3431180"/>
              <a:gd name="connsiteY2" fmla="*/ 244685 h 1056304"/>
              <a:gd name="connsiteX3" fmla="*/ 1758828 w 3431180"/>
              <a:gd name="connsiteY3" fmla="*/ 244353 h 1056304"/>
              <a:gd name="connsiteX4" fmla="*/ 3431180 w 3431180"/>
              <a:gd name="connsiteY4" fmla="*/ 1056304 h 1056304"/>
              <a:gd name="connsiteX5" fmla="*/ 878250 w 3431180"/>
              <a:gd name="connsiteY5" fmla="*/ 1056304 h 1056304"/>
              <a:gd name="connsiteX6" fmla="*/ 878248 w 3431180"/>
              <a:gd name="connsiteY6" fmla="*/ 1056303 h 1056304"/>
              <a:gd name="connsiteX7" fmla="*/ 234666 w 3431180"/>
              <a:gd name="connsiteY7" fmla="*/ 1056303 h 1056304"/>
              <a:gd name="connsiteX0" fmla="*/ 0 w 3431180"/>
              <a:gd name="connsiteY0" fmla="*/ 0 h 1056304"/>
              <a:gd name="connsiteX1" fmla="*/ 1254602 w 3431180"/>
              <a:gd name="connsiteY1" fmla="*/ 0 h 1056304"/>
              <a:gd name="connsiteX2" fmla="*/ 1758828 w 3431180"/>
              <a:gd name="connsiteY2" fmla="*/ 244685 h 1056304"/>
              <a:gd name="connsiteX3" fmla="*/ 3431180 w 3431180"/>
              <a:gd name="connsiteY3" fmla="*/ 1056304 h 1056304"/>
              <a:gd name="connsiteX4" fmla="*/ 878250 w 3431180"/>
              <a:gd name="connsiteY4" fmla="*/ 1056304 h 1056304"/>
              <a:gd name="connsiteX5" fmla="*/ 878248 w 3431180"/>
              <a:gd name="connsiteY5" fmla="*/ 1056303 h 1056304"/>
              <a:gd name="connsiteX6" fmla="*/ 234666 w 3431180"/>
              <a:gd name="connsiteY6" fmla="*/ 1056303 h 1056304"/>
              <a:gd name="connsiteX7" fmla="*/ 0 w 3431180"/>
              <a:gd name="connsiteY7" fmla="*/ 0 h 1056304"/>
              <a:gd name="connsiteX0" fmla="*/ 0 w 3431180"/>
              <a:gd name="connsiteY0" fmla="*/ 0 h 1056304"/>
              <a:gd name="connsiteX1" fmla="*/ 1254602 w 3431180"/>
              <a:gd name="connsiteY1" fmla="*/ 0 h 1056304"/>
              <a:gd name="connsiteX2" fmla="*/ 3431180 w 3431180"/>
              <a:gd name="connsiteY2" fmla="*/ 1056304 h 1056304"/>
              <a:gd name="connsiteX3" fmla="*/ 878250 w 3431180"/>
              <a:gd name="connsiteY3" fmla="*/ 1056304 h 1056304"/>
              <a:gd name="connsiteX4" fmla="*/ 878248 w 3431180"/>
              <a:gd name="connsiteY4" fmla="*/ 1056303 h 1056304"/>
              <a:gd name="connsiteX5" fmla="*/ 234666 w 3431180"/>
              <a:gd name="connsiteY5" fmla="*/ 1056303 h 1056304"/>
              <a:gd name="connsiteX6" fmla="*/ 0 w 3431180"/>
              <a:gd name="connsiteY6" fmla="*/ 0 h 105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1180" h="1056304">
                <a:moveTo>
                  <a:pt x="0" y="0"/>
                </a:moveTo>
                <a:lnTo>
                  <a:pt x="1254602" y="0"/>
                </a:lnTo>
                <a:lnTo>
                  <a:pt x="3431180" y="1056304"/>
                </a:lnTo>
                <a:lnTo>
                  <a:pt x="878250" y="1056304"/>
                </a:lnTo>
                <a:cubicBezTo>
                  <a:pt x="878249" y="1056304"/>
                  <a:pt x="878249" y="1056303"/>
                  <a:pt x="878248" y="1056303"/>
                </a:cubicBezTo>
                <a:lnTo>
                  <a:pt x="234666" y="1056303"/>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
            <a:extLst>
              <a:ext uri="{FF2B5EF4-FFF2-40B4-BE49-F238E27FC236}">
                <a16:creationId xmlns:a16="http://schemas.microsoft.com/office/drawing/2014/main" id="{B9D3B52E-4D6B-4A81-B5C6-0792B6583CE7}"/>
              </a:ext>
            </a:extLst>
          </p:cNvPr>
          <p:cNvSpPr>
            <a:spLocks/>
          </p:cNvSpPr>
          <p:nvPr/>
        </p:nvSpPr>
        <p:spPr bwMode="auto">
          <a:xfrm>
            <a:off x="5383283" y="3824823"/>
            <a:ext cx="1453702" cy="1416605"/>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5">
            <a:extLst>
              <a:ext uri="{FF2B5EF4-FFF2-40B4-BE49-F238E27FC236}">
                <a16:creationId xmlns:a16="http://schemas.microsoft.com/office/drawing/2014/main" id="{D58C189E-BD90-4AD6-8220-FE4E144F079A}"/>
              </a:ext>
            </a:extLst>
          </p:cNvPr>
          <p:cNvSpPr>
            <a:spLocks/>
          </p:cNvSpPr>
          <p:nvPr/>
        </p:nvSpPr>
        <p:spPr bwMode="auto">
          <a:xfrm>
            <a:off x="4595163" y="3218176"/>
            <a:ext cx="1013851" cy="967358"/>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6">
            <a:extLst>
              <a:ext uri="{FF2B5EF4-FFF2-40B4-BE49-F238E27FC236}">
                <a16:creationId xmlns:a16="http://schemas.microsoft.com/office/drawing/2014/main" id="{3EB25EA5-22A5-499F-86D4-4730C1CE05A8}"/>
              </a:ext>
            </a:extLst>
          </p:cNvPr>
          <p:cNvSpPr>
            <a:spLocks/>
          </p:cNvSpPr>
          <p:nvPr/>
        </p:nvSpPr>
        <p:spPr bwMode="auto">
          <a:xfrm>
            <a:off x="3948930" y="2704984"/>
            <a:ext cx="678481" cy="626323"/>
          </a:xfrm>
          <a:custGeom>
            <a:avLst/>
            <a:gdLst>
              <a:gd name="T0" fmla="*/ 1231 w 1578"/>
              <a:gd name="T1" fmla="*/ 748 h 1145"/>
              <a:gd name="T2" fmla="*/ 1578 w 1578"/>
              <a:gd name="T3" fmla="*/ 764 h 1145"/>
              <a:gd name="T4" fmla="*/ 0 w 1578"/>
              <a:gd name="T5" fmla="*/ 0 h 1145"/>
              <a:gd name="T6" fmla="*/ 1396 w 1578"/>
              <a:gd name="T7" fmla="*/ 1145 h 1145"/>
              <a:gd name="T8" fmla="*/ 1231 w 1578"/>
              <a:gd name="T9" fmla="*/ 748 h 1145"/>
            </a:gdLst>
            <a:ahLst/>
            <a:cxnLst>
              <a:cxn ang="0">
                <a:pos x="T0" y="T1"/>
              </a:cxn>
              <a:cxn ang="0">
                <a:pos x="T2" y="T3"/>
              </a:cxn>
              <a:cxn ang="0">
                <a:pos x="T4" y="T5"/>
              </a:cxn>
              <a:cxn ang="0">
                <a:pos x="T6" y="T7"/>
              </a:cxn>
              <a:cxn ang="0">
                <a:pos x="T8" y="T9"/>
              </a:cxn>
            </a:cxnLst>
            <a:rect l="0" t="0" r="r" b="b"/>
            <a:pathLst>
              <a:path w="1578" h="1145">
                <a:moveTo>
                  <a:pt x="1231" y="748"/>
                </a:moveTo>
                <a:lnTo>
                  <a:pt x="1578" y="764"/>
                </a:lnTo>
                <a:lnTo>
                  <a:pt x="0" y="0"/>
                </a:lnTo>
                <a:lnTo>
                  <a:pt x="1396" y="1145"/>
                </a:lnTo>
                <a:lnTo>
                  <a:pt x="1231" y="7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8">
            <a:extLst>
              <a:ext uri="{FF2B5EF4-FFF2-40B4-BE49-F238E27FC236}">
                <a16:creationId xmlns:a16="http://schemas.microsoft.com/office/drawing/2014/main" id="{BC656291-EB6B-4CCA-A6B7-5AC666FC1A11}"/>
              </a:ext>
            </a:extLst>
          </p:cNvPr>
          <p:cNvSpPr>
            <a:spLocks/>
          </p:cNvSpPr>
          <p:nvPr/>
        </p:nvSpPr>
        <p:spPr bwMode="auto">
          <a:xfrm>
            <a:off x="6342958" y="4580675"/>
            <a:ext cx="1702650" cy="1687138"/>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3">
            <a:extLst>
              <a:ext uri="{FF2B5EF4-FFF2-40B4-BE49-F238E27FC236}">
                <a16:creationId xmlns:a16="http://schemas.microsoft.com/office/drawing/2014/main" id="{FB70C9E4-B4E8-4629-A756-28D44FB7A9BA}"/>
              </a:ext>
            </a:extLst>
          </p:cNvPr>
          <p:cNvSpPr>
            <a:spLocks/>
          </p:cNvSpPr>
          <p:nvPr/>
        </p:nvSpPr>
        <p:spPr bwMode="auto">
          <a:xfrm>
            <a:off x="7547713" y="5567707"/>
            <a:ext cx="715887" cy="301684"/>
          </a:xfrm>
          <a:custGeom>
            <a:avLst/>
            <a:gdLst>
              <a:gd name="T0" fmla="*/ 1664 w 1664"/>
              <a:gd name="T1" fmla="*/ 276 h 551"/>
              <a:gd name="T2" fmla="*/ 1662 w 1664"/>
              <a:gd name="T3" fmla="*/ 291 h 551"/>
              <a:gd name="T4" fmla="*/ 1654 w 1664"/>
              <a:gd name="T5" fmla="*/ 318 h 551"/>
              <a:gd name="T6" fmla="*/ 1628 w 1664"/>
              <a:gd name="T7" fmla="*/ 358 h 551"/>
              <a:gd name="T8" fmla="*/ 1565 w 1664"/>
              <a:gd name="T9" fmla="*/ 407 h 551"/>
              <a:gd name="T10" fmla="*/ 1474 w 1664"/>
              <a:gd name="T11" fmla="*/ 452 h 551"/>
              <a:gd name="T12" fmla="*/ 1362 w 1664"/>
              <a:gd name="T13" fmla="*/ 489 h 551"/>
              <a:gd name="T14" fmla="*/ 1229 w 1664"/>
              <a:gd name="T15" fmla="*/ 519 h 551"/>
              <a:gd name="T16" fmla="*/ 1079 w 1664"/>
              <a:gd name="T17" fmla="*/ 539 h 551"/>
              <a:gd name="T18" fmla="*/ 917 w 1664"/>
              <a:gd name="T19" fmla="*/ 551 h 551"/>
              <a:gd name="T20" fmla="*/ 832 w 1664"/>
              <a:gd name="T21" fmla="*/ 551 h 551"/>
              <a:gd name="T22" fmla="*/ 747 w 1664"/>
              <a:gd name="T23" fmla="*/ 551 h 551"/>
              <a:gd name="T24" fmla="*/ 584 w 1664"/>
              <a:gd name="T25" fmla="*/ 539 h 551"/>
              <a:gd name="T26" fmla="*/ 435 w 1664"/>
              <a:gd name="T27" fmla="*/ 519 h 551"/>
              <a:gd name="T28" fmla="*/ 302 w 1664"/>
              <a:gd name="T29" fmla="*/ 489 h 551"/>
              <a:gd name="T30" fmla="*/ 190 w 1664"/>
              <a:gd name="T31" fmla="*/ 452 h 551"/>
              <a:gd name="T32" fmla="*/ 99 w 1664"/>
              <a:gd name="T33" fmla="*/ 407 h 551"/>
              <a:gd name="T34" fmla="*/ 37 w 1664"/>
              <a:gd name="T35" fmla="*/ 358 h 551"/>
              <a:gd name="T36" fmla="*/ 10 w 1664"/>
              <a:gd name="T37" fmla="*/ 318 h 551"/>
              <a:gd name="T38" fmla="*/ 1 w 1664"/>
              <a:gd name="T39" fmla="*/ 291 h 551"/>
              <a:gd name="T40" fmla="*/ 0 w 1664"/>
              <a:gd name="T41" fmla="*/ 276 h 551"/>
              <a:gd name="T42" fmla="*/ 1 w 1664"/>
              <a:gd name="T43" fmla="*/ 262 h 551"/>
              <a:gd name="T44" fmla="*/ 10 w 1664"/>
              <a:gd name="T45" fmla="*/ 234 h 551"/>
              <a:gd name="T46" fmla="*/ 37 w 1664"/>
              <a:gd name="T47" fmla="*/ 194 h 551"/>
              <a:gd name="T48" fmla="*/ 99 w 1664"/>
              <a:gd name="T49" fmla="*/ 144 h 551"/>
              <a:gd name="T50" fmla="*/ 190 w 1664"/>
              <a:gd name="T51" fmla="*/ 101 h 551"/>
              <a:gd name="T52" fmla="*/ 302 w 1664"/>
              <a:gd name="T53" fmla="*/ 63 h 551"/>
              <a:gd name="T54" fmla="*/ 435 w 1664"/>
              <a:gd name="T55" fmla="*/ 33 h 551"/>
              <a:gd name="T56" fmla="*/ 584 w 1664"/>
              <a:gd name="T57" fmla="*/ 13 h 551"/>
              <a:gd name="T58" fmla="*/ 747 w 1664"/>
              <a:gd name="T59" fmla="*/ 1 h 551"/>
              <a:gd name="T60" fmla="*/ 832 w 1664"/>
              <a:gd name="T61" fmla="*/ 0 h 551"/>
              <a:gd name="T62" fmla="*/ 917 w 1664"/>
              <a:gd name="T63" fmla="*/ 1 h 551"/>
              <a:gd name="T64" fmla="*/ 1079 w 1664"/>
              <a:gd name="T65" fmla="*/ 13 h 551"/>
              <a:gd name="T66" fmla="*/ 1229 w 1664"/>
              <a:gd name="T67" fmla="*/ 33 h 551"/>
              <a:gd name="T68" fmla="*/ 1362 w 1664"/>
              <a:gd name="T69" fmla="*/ 63 h 551"/>
              <a:gd name="T70" fmla="*/ 1474 w 1664"/>
              <a:gd name="T71" fmla="*/ 101 h 551"/>
              <a:gd name="T72" fmla="*/ 1565 w 1664"/>
              <a:gd name="T73" fmla="*/ 144 h 551"/>
              <a:gd name="T74" fmla="*/ 1628 w 1664"/>
              <a:gd name="T75" fmla="*/ 194 h 551"/>
              <a:gd name="T76" fmla="*/ 1654 w 1664"/>
              <a:gd name="T77" fmla="*/ 234 h 551"/>
              <a:gd name="T78" fmla="*/ 1662 w 1664"/>
              <a:gd name="T79" fmla="*/ 262 h 551"/>
              <a:gd name="T80" fmla="*/ 1664 w 1664"/>
              <a:gd name="T81" fmla="*/ 27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4" h="551">
                <a:moveTo>
                  <a:pt x="1664" y="276"/>
                </a:moveTo>
                <a:lnTo>
                  <a:pt x="1662" y="291"/>
                </a:lnTo>
                <a:lnTo>
                  <a:pt x="1654" y="318"/>
                </a:lnTo>
                <a:lnTo>
                  <a:pt x="1628" y="358"/>
                </a:lnTo>
                <a:lnTo>
                  <a:pt x="1565" y="407"/>
                </a:lnTo>
                <a:lnTo>
                  <a:pt x="1474" y="452"/>
                </a:lnTo>
                <a:lnTo>
                  <a:pt x="1362" y="489"/>
                </a:lnTo>
                <a:lnTo>
                  <a:pt x="1229" y="519"/>
                </a:lnTo>
                <a:lnTo>
                  <a:pt x="1079" y="539"/>
                </a:lnTo>
                <a:lnTo>
                  <a:pt x="917" y="551"/>
                </a:lnTo>
                <a:lnTo>
                  <a:pt x="832" y="551"/>
                </a:lnTo>
                <a:lnTo>
                  <a:pt x="747" y="551"/>
                </a:lnTo>
                <a:lnTo>
                  <a:pt x="584" y="539"/>
                </a:lnTo>
                <a:lnTo>
                  <a:pt x="435" y="519"/>
                </a:lnTo>
                <a:lnTo>
                  <a:pt x="302" y="489"/>
                </a:lnTo>
                <a:lnTo>
                  <a:pt x="190" y="452"/>
                </a:lnTo>
                <a:lnTo>
                  <a:pt x="99" y="407"/>
                </a:lnTo>
                <a:lnTo>
                  <a:pt x="37" y="358"/>
                </a:lnTo>
                <a:lnTo>
                  <a:pt x="10" y="318"/>
                </a:lnTo>
                <a:lnTo>
                  <a:pt x="1" y="291"/>
                </a:lnTo>
                <a:lnTo>
                  <a:pt x="0" y="276"/>
                </a:lnTo>
                <a:lnTo>
                  <a:pt x="1" y="262"/>
                </a:lnTo>
                <a:lnTo>
                  <a:pt x="10" y="234"/>
                </a:lnTo>
                <a:lnTo>
                  <a:pt x="37" y="194"/>
                </a:lnTo>
                <a:lnTo>
                  <a:pt x="99" y="144"/>
                </a:lnTo>
                <a:lnTo>
                  <a:pt x="190" y="101"/>
                </a:lnTo>
                <a:lnTo>
                  <a:pt x="302" y="63"/>
                </a:lnTo>
                <a:lnTo>
                  <a:pt x="435" y="33"/>
                </a:lnTo>
                <a:lnTo>
                  <a:pt x="584" y="13"/>
                </a:lnTo>
                <a:lnTo>
                  <a:pt x="747" y="1"/>
                </a:lnTo>
                <a:lnTo>
                  <a:pt x="832" y="0"/>
                </a:lnTo>
                <a:lnTo>
                  <a:pt x="917" y="1"/>
                </a:lnTo>
                <a:lnTo>
                  <a:pt x="1079" y="13"/>
                </a:lnTo>
                <a:lnTo>
                  <a:pt x="1229" y="33"/>
                </a:lnTo>
                <a:lnTo>
                  <a:pt x="1362" y="63"/>
                </a:lnTo>
                <a:lnTo>
                  <a:pt x="1474" y="101"/>
                </a:lnTo>
                <a:lnTo>
                  <a:pt x="1565" y="144"/>
                </a:lnTo>
                <a:lnTo>
                  <a:pt x="1628" y="194"/>
                </a:lnTo>
                <a:lnTo>
                  <a:pt x="1654" y="234"/>
                </a:lnTo>
                <a:lnTo>
                  <a:pt x="1662" y="262"/>
                </a:lnTo>
                <a:lnTo>
                  <a:pt x="1664"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44">
            <a:extLst>
              <a:ext uri="{FF2B5EF4-FFF2-40B4-BE49-F238E27FC236}">
                <a16:creationId xmlns:a16="http://schemas.microsoft.com/office/drawing/2014/main" id="{1930C11E-AA69-4199-B87C-88938A967DA0}"/>
              </a:ext>
            </a:extLst>
          </p:cNvPr>
          <p:cNvSpPr>
            <a:spLocks/>
          </p:cNvSpPr>
          <p:nvPr/>
        </p:nvSpPr>
        <p:spPr bwMode="auto">
          <a:xfrm>
            <a:off x="7650904" y="5626733"/>
            <a:ext cx="509506" cy="183634"/>
          </a:xfrm>
          <a:custGeom>
            <a:avLst/>
            <a:gdLst>
              <a:gd name="T0" fmla="*/ 1186 w 1186"/>
              <a:gd name="T1" fmla="*/ 168 h 336"/>
              <a:gd name="T2" fmla="*/ 1184 w 1186"/>
              <a:gd name="T3" fmla="*/ 185 h 336"/>
              <a:gd name="T4" fmla="*/ 1161 w 1186"/>
              <a:gd name="T5" fmla="*/ 218 h 336"/>
              <a:gd name="T6" fmla="*/ 1115 w 1186"/>
              <a:gd name="T7" fmla="*/ 249 h 336"/>
              <a:gd name="T8" fmla="*/ 1052 w 1186"/>
              <a:gd name="T9" fmla="*/ 275 h 336"/>
              <a:gd name="T10" fmla="*/ 971 w 1186"/>
              <a:gd name="T11" fmla="*/ 298 h 336"/>
              <a:gd name="T12" fmla="*/ 876 w 1186"/>
              <a:gd name="T13" fmla="*/ 316 h 336"/>
              <a:gd name="T14" fmla="*/ 770 w 1186"/>
              <a:gd name="T15" fmla="*/ 329 h 336"/>
              <a:gd name="T16" fmla="*/ 653 w 1186"/>
              <a:gd name="T17" fmla="*/ 335 h 336"/>
              <a:gd name="T18" fmla="*/ 593 w 1186"/>
              <a:gd name="T19" fmla="*/ 336 h 336"/>
              <a:gd name="T20" fmla="*/ 532 w 1186"/>
              <a:gd name="T21" fmla="*/ 335 h 336"/>
              <a:gd name="T22" fmla="*/ 416 w 1186"/>
              <a:gd name="T23" fmla="*/ 329 h 336"/>
              <a:gd name="T24" fmla="*/ 309 w 1186"/>
              <a:gd name="T25" fmla="*/ 316 h 336"/>
              <a:gd name="T26" fmla="*/ 214 w 1186"/>
              <a:gd name="T27" fmla="*/ 298 h 336"/>
              <a:gd name="T28" fmla="*/ 134 w 1186"/>
              <a:gd name="T29" fmla="*/ 275 h 336"/>
              <a:gd name="T30" fmla="*/ 70 w 1186"/>
              <a:gd name="T31" fmla="*/ 249 h 336"/>
              <a:gd name="T32" fmla="*/ 26 w 1186"/>
              <a:gd name="T33" fmla="*/ 218 h 336"/>
              <a:gd name="T34" fmla="*/ 1 w 1186"/>
              <a:gd name="T35" fmla="*/ 185 h 336"/>
              <a:gd name="T36" fmla="*/ 0 w 1186"/>
              <a:gd name="T37" fmla="*/ 168 h 336"/>
              <a:gd name="T38" fmla="*/ 1 w 1186"/>
              <a:gd name="T39" fmla="*/ 151 h 336"/>
              <a:gd name="T40" fmla="*/ 26 w 1186"/>
              <a:gd name="T41" fmla="*/ 118 h 336"/>
              <a:gd name="T42" fmla="*/ 70 w 1186"/>
              <a:gd name="T43" fmla="*/ 88 h 336"/>
              <a:gd name="T44" fmla="*/ 134 w 1186"/>
              <a:gd name="T45" fmla="*/ 62 h 336"/>
              <a:gd name="T46" fmla="*/ 214 w 1186"/>
              <a:gd name="T47" fmla="*/ 39 h 336"/>
              <a:gd name="T48" fmla="*/ 309 w 1186"/>
              <a:gd name="T49" fmla="*/ 20 h 336"/>
              <a:gd name="T50" fmla="*/ 416 w 1186"/>
              <a:gd name="T51" fmla="*/ 7 h 336"/>
              <a:gd name="T52" fmla="*/ 532 w 1186"/>
              <a:gd name="T53" fmla="*/ 1 h 336"/>
              <a:gd name="T54" fmla="*/ 593 w 1186"/>
              <a:gd name="T55" fmla="*/ 0 h 336"/>
              <a:gd name="T56" fmla="*/ 653 w 1186"/>
              <a:gd name="T57" fmla="*/ 1 h 336"/>
              <a:gd name="T58" fmla="*/ 770 w 1186"/>
              <a:gd name="T59" fmla="*/ 7 h 336"/>
              <a:gd name="T60" fmla="*/ 876 w 1186"/>
              <a:gd name="T61" fmla="*/ 20 h 336"/>
              <a:gd name="T62" fmla="*/ 971 w 1186"/>
              <a:gd name="T63" fmla="*/ 39 h 336"/>
              <a:gd name="T64" fmla="*/ 1052 w 1186"/>
              <a:gd name="T65" fmla="*/ 62 h 336"/>
              <a:gd name="T66" fmla="*/ 1115 w 1186"/>
              <a:gd name="T67" fmla="*/ 88 h 336"/>
              <a:gd name="T68" fmla="*/ 1161 w 1186"/>
              <a:gd name="T69" fmla="*/ 118 h 336"/>
              <a:gd name="T70" fmla="*/ 1184 w 1186"/>
              <a:gd name="T71" fmla="*/ 151 h 336"/>
              <a:gd name="T72" fmla="*/ 1186 w 1186"/>
              <a:gd name="T73"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6" h="336">
                <a:moveTo>
                  <a:pt x="1186" y="168"/>
                </a:moveTo>
                <a:lnTo>
                  <a:pt x="1184" y="185"/>
                </a:lnTo>
                <a:lnTo>
                  <a:pt x="1161" y="218"/>
                </a:lnTo>
                <a:lnTo>
                  <a:pt x="1115" y="249"/>
                </a:lnTo>
                <a:lnTo>
                  <a:pt x="1052" y="275"/>
                </a:lnTo>
                <a:lnTo>
                  <a:pt x="971" y="298"/>
                </a:lnTo>
                <a:lnTo>
                  <a:pt x="876" y="316"/>
                </a:lnTo>
                <a:lnTo>
                  <a:pt x="770" y="329"/>
                </a:lnTo>
                <a:lnTo>
                  <a:pt x="653" y="335"/>
                </a:lnTo>
                <a:lnTo>
                  <a:pt x="593" y="336"/>
                </a:lnTo>
                <a:lnTo>
                  <a:pt x="532" y="335"/>
                </a:lnTo>
                <a:lnTo>
                  <a:pt x="416" y="329"/>
                </a:lnTo>
                <a:lnTo>
                  <a:pt x="309" y="316"/>
                </a:lnTo>
                <a:lnTo>
                  <a:pt x="214" y="298"/>
                </a:lnTo>
                <a:lnTo>
                  <a:pt x="134" y="275"/>
                </a:lnTo>
                <a:lnTo>
                  <a:pt x="70" y="249"/>
                </a:lnTo>
                <a:lnTo>
                  <a:pt x="26" y="218"/>
                </a:lnTo>
                <a:lnTo>
                  <a:pt x="1" y="185"/>
                </a:lnTo>
                <a:lnTo>
                  <a:pt x="0" y="168"/>
                </a:lnTo>
                <a:lnTo>
                  <a:pt x="1" y="151"/>
                </a:lnTo>
                <a:lnTo>
                  <a:pt x="26" y="118"/>
                </a:lnTo>
                <a:lnTo>
                  <a:pt x="70" y="88"/>
                </a:lnTo>
                <a:lnTo>
                  <a:pt x="134" y="62"/>
                </a:lnTo>
                <a:lnTo>
                  <a:pt x="214" y="39"/>
                </a:lnTo>
                <a:lnTo>
                  <a:pt x="309" y="20"/>
                </a:lnTo>
                <a:lnTo>
                  <a:pt x="416" y="7"/>
                </a:lnTo>
                <a:lnTo>
                  <a:pt x="532" y="1"/>
                </a:lnTo>
                <a:lnTo>
                  <a:pt x="593" y="0"/>
                </a:lnTo>
                <a:lnTo>
                  <a:pt x="653" y="1"/>
                </a:lnTo>
                <a:lnTo>
                  <a:pt x="770" y="7"/>
                </a:lnTo>
                <a:lnTo>
                  <a:pt x="876" y="20"/>
                </a:lnTo>
                <a:lnTo>
                  <a:pt x="971" y="39"/>
                </a:lnTo>
                <a:lnTo>
                  <a:pt x="1052" y="62"/>
                </a:lnTo>
                <a:lnTo>
                  <a:pt x="1115" y="88"/>
                </a:lnTo>
                <a:lnTo>
                  <a:pt x="1161" y="118"/>
                </a:lnTo>
                <a:lnTo>
                  <a:pt x="1184" y="151"/>
                </a:lnTo>
                <a:lnTo>
                  <a:pt x="1186" y="16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54">
            <a:extLst>
              <a:ext uri="{FF2B5EF4-FFF2-40B4-BE49-F238E27FC236}">
                <a16:creationId xmlns:a16="http://schemas.microsoft.com/office/drawing/2014/main" id="{1C126BF3-9543-4BD7-8652-66C7958F22AB}"/>
              </a:ext>
            </a:extLst>
          </p:cNvPr>
          <p:cNvSpPr>
            <a:spLocks/>
          </p:cNvSpPr>
          <p:nvPr/>
        </p:nvSpPr>
        <p:spPr bwMode="auto">
          <a:xfrm>
            <a:off x="6662851" y="4831531"/>
            <a:ext cx="621726" cy="260695"/>
          </a:xfrm>
          <a:custGeom>
            <a:avLst/>
            <a:gdLst>
              <a:gd name="T0" fmla="*/ 1444 w 1444"/>
              <a:gd name="T1" fmla="*/ 239 h 479"/>
              <a:gd name="T2" fmla="*/ 1444 w 1444"/>
              <a:gd name="T3" fmla="*/ 252 h 479"/>
              <a:gd name="T4" fmla="*/ 1436 w 1444"/>
              <a:gd name="T5" fmla="*/ 276 h 479"/>
              <a:gd name="T6" fmla="*/ 1412 w 1444"/>
              <a:gd name="T7" fmla="*/ 311 h 479"/>
              <a:gd name="T8" fmla="*/ 1357 w 1444"/>
              <a:gd name="T9" fmla="*/ 354 h 479"/>
              <a:gd name="T10" fmla="*/ 1279 w 1444"/>
              <a:gd name="T11" fmla="*/ 391 h 479"/>
              <a:gd name="T12" fmla="*/ 1182 w 1444"/>
              <a:gd name="T13" fmla="*/ 424 h 479"/>
              <a:gd name="T14" fmla="*/ 1066 w 1444"/>
              <a:gd name="T15" fmla="*/ 450 h 479"/>
              <a:gd name="T16" fmla="*/ 937 w 1444"/>
              <a:gd name="T17" fmla="*/ 467 h 479"/>
              <a:gd name="T18" fmla="*/ 796 w 1444"/>
              <a:gd name="T19" fmla="*/ 477 h 479"/>
              <a:gd name="T20" fmla="*/ 722 w 1444"/>
              <a:gd name="T21" fmla="*/ 479 h 479"/>
              <a:gd name="T22" fmla="*/ 647 w 1444"/>
              <a:gd name="T23" fmla="*/ 477 h 479"/>
              <a:gd name="T24" fmla="*/ 506 w 1444"/>
              <a:gd name="T25" fmla="*/ 467 h 479"/>
              <a:gd name="T26" fmla="*/ 377 w 1444"/>
              <a:gd name="T27" fmla="*/ 450 h 479"/>
              <a:gd name="T28" fmla="*/ 262 w 1444"/>
              <a:gd name="T29" fmla="*/ 424 h 479"/>
              <a:gd name="T30" fmla="*/ 164 w 1444"/>
              <a:gd name="T31" fmla="*/ 391 h 479"/>
              <a:gd name="T32" fmla="*/ 86 w 1444"/>
              <a:gd name="T33" fmla="*/ 354 h 479"/>
              <a:gd name="T34" fmla="*/ 31 w 1444"/>
              <a:gd name="T35" fmla="*/ 311 h 479"/>
              <a:gd name="T36" fmla="*/ 8 w 1444"/>
              <a:gd name="T37" fmla="*/ 276 h 479"/>
              <a:gd name="T38" fmla="*/ 0 w 1444"/>
              <a:gd name="T39" fmla="*/ 252 h 479"/>
              <a:gd name="T40" fmla="*/ 0 w 1444"/>
              <a:gd name="T41" fmla="*/ 239 h 479"/>
              <a:gd name="T42" fmla="*/ 0 w 1444"/>
              <a:gd name="T43" fmla="*/ 227 h 479"/>
              <a:gd name="T44" fmla="*/ 8 w 1444"/>
              <a:gd name="T45" fmla="*/ 203 h 479"/>
              <a:gd name="T46" fmla="*/ 31 w 1444"/>
              <a:gd name="T47" fmla="*/ 168 h 479"/>
              <a:gd name="T48" fmla="*/ 86 w 1444"/>
              <a:gd name="T49" fmla="*/ 125 h 479"/>
              <a:gd name="T50" fmla="*/ 164 w 1444"/>
              <a:gd name="T51" fmla="*/ 86 h 479"/>
              <a:gd name="T52" fmla="*/ 262 w 1444"/>
              <a:gd name="T53" fmla="*/ 54 h 479"/>
              <a:gd name="T54" fmla="*/ 377 w 1444"/>
              <a:gd name="T55" fmla="*/ 29 h 479"/>
              <a:gd name="T56" fmla="*/ 506 w 1444"/>
              <a:gd name="T57" fmla="*/ 10 h 479"/>
              <a:gd name="T58" fmla="*/ 647 w 1444"/>
              <a:gd name="T59" fmla="*/ 0 h 479"/>
              <a:gd name="T60" fmla="*/ 722 w 1444"/>
              <a:gd name="T61" fmla="*/ 0 h 479"/>
              <a:gd name="T62" fmla="*/ 796 w 1444"/>
              <a:gd name="T63" fmla="*/ 0 h 479"/>
              <a:gd name="T64" fmla="*/ 937 w 1444"/>
              <a:gd name="T65" fmla="*/ 10 h 479"/>
              <a:gd name="T66" fmla="*/ 1066 w 1444"/>
              <a:gd name="T67" fmla="*/ 29 h 479"/>
              <a:gd name="T68" fmla="*/ 1182 w 1444"/>
              <a:gd name="T69" fmla="*/ 54 h 479"/>
              <a:gd name="T70" fmla="*/ 1279 w 1444"/>
              <a:gd name="T71" fmla="*/ 86 h 479"/>
              <a:gd name="T72" fmla="*/ 1357 w 1444"/>
              <a:gd name="T73" fmla="*/ 125 h 479"/>
              <a:gd name="T74" fmla="*/ 1412 w 1444"/>
              <a:gd name="T75" fmla="*/ 168 h 479"/>
              <a:gd name="T76" fmla="*/ 1436 w 1444"/>
              <a:gd name="T77" fmla="*/ 203 h 479"/>
              <a:gd name="T78" fmla="*/ 1444 w 1444"/>
              <a:gd name="T79" fmla="*/ 227 h 479"/>
              <a:gd name="T80" fmla="*/ 1444 w 1444"/>
              <a:gd name="T81"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4" h="479">
                <a:moveTo>
                  <a:pt x="1444" y="239"/>
                </a:moveTo>
                <a:lnTo>
                  <a:pt x="1444" y="252"/>
                </a:lnTo>
                <a:lnTo>
                  <a:pt x="1436" y="276"/>
                </a:lnTo>
                <a:lnTo>
                  <a:pt x="1412" y="311"/>
                </a:lnTo>
                <a:lnTo>
                  <a:pt x="1357" y="354"/>
                </a:lnTo>
                <a:lnTo>
                  <a:pt x="1279" y="391"/>
                </a:lnTo>
                <a:lnTo>
                  <a:pt x="1182" y="424"/>
                </a:lnTo>
                <a:lnTo>
                  <a:pt x="1066" y="450"/>
                </a:lnTo>
                <a:lnTo>
                  <a:pt x="937" y="467"/>
                </a:lnTo>
                <a:lnTo>
                  <a:pt x="796" y="477"/>
                </a:lnTo>
                <a:lnTo>
                  <a:pt x="722" y="479"/>
                </a:lnTo>
                <a:lnTo>
                  <a:pt x="647" y="477"/>
                </a:lnTo>
                <a:lnTo>
                  <a:pt x="506" y="467"/>
                </a:lnTo>
                <a:lnTo>
                  <a:pt x="377" y="450"/>
                </a:lnTo>
                <a:lnTo>
                  <a:pt x="262" y="424"/>
                </a:lnTo>
                <a:lnTo>
                  <a:pt x="164" y="391"/>
                </a:lnTo>
                <a:lnTo>
                  <a:pt x="86" y="354"/>
                </a:lnTo>
                <a:lnTo>
                  <a:pt x="31" y="311"/>
                </a:lnTo>
                <a:lnTo>
                  <a:pt x="8" y="276"/>
                </a:lnTo>
                <a:lnTo>
                  <a:pt x="0" y="252"/>
                </a:lnTo>
                <a:lnTo>
                  <a:pt x="0" y="239"/>
                </a:lnTo>
                <a:lnTo>
                  <a:pt x="0" y="227"/>
                </a:lnTo>
                <a:lnTo>
                  <a:pt x="8" y="203"/>
                </a:lnTo>
                <a:lnTo>
                  <a:pt x="31" y="168"/>
                </a:lnTo>
                <a:lnTo>
                  <a:pt x="86" y="125"/>
                </a:lnTo>
                <a:lnTo>
                  <a:pt x="164" y="86"/>
                </a:lnTo>
                <a:lnTo>
                  <a:pt x="262" y="54"/>
                </a:lnTo>
                <a:lnTo>
                  <a:pt x="377" y="29"/>
                </a:lnTo>
                <a:lnTo>
                  <a:pt x="506" y="10"/>
                </a:lnTo>
                <a:lnTo>
                  <a:pt x="647" y="0"/>
                </a:lnTo>
                <a:lnTo>
                  <a:pt x="722" y="0"/>
                </a:lnTo>
                <a:lnTo>
                  <a:pt x="796" y="0"/>
                </a:lnTo>
                <a:lnTo>
                  <a:pt x="937" y="10"/>
                </a:lnTo>
                <a:lnTo>
                  <a:pt x="1066" y="29"/>
                </a:lnTo>
                <a:lnTo>
                  <a:pt x="1182" y="54"/>
                </a:lnTo>
                <a:lnTo>
                  <a:pt x="1279" y="86"/>
                </a:lnTo>
                <a:lnTo>
                  <a:pt x="1357" y="125"/>
                </a:lnTo>
                <a:lnTo>
                  <a:pt x="1412" y="168"/>
                </a:lnTo>
                <a:lnTo>
                  <a:pt x="1436" y="203"/>
                </a:lnTo>
                <a:lnTo>
                  <a:pt x="1444" y="227"/>
                </a:lnTo>
                <a:lnTo>
                  <a:pt x="144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55">
            <a:extLst>
              <a:ext uri="{FF2B5EF4-FFF2-40B4-BE49-F238E27FC236}">
                <a16:creationId xmlns:a16="http://schemas.microsoft.com/office/drawing/2014/main" id="{2E72384F-6486-4368-8926-716F75FC01C4}"/>
              </a:ext>
            </a:extLst>
          </p:cNvPr>
          <p:cNvSpPr>
            <a:spLocks/>
          </p:cNvSpPr>
          <p:nvPr/>
        </p:nvSpPr>
        <p:spPr bwMode="auto">
          <a:xfrm>
            <a:off x="6751853" y="4882359"/>
            <a:ext cx="443721" cy="159040"/>
          </a:xfrm>
          <a:custGeom>
            <a:avLst/>
            <a:gdLst>
              <a:gd name="T0" fmla="*/ 1032 w 1032"/>
              <a:gd name="T1" fmla="*/ 146 h 292"/>
              <a:gd name="T2" fmla="*/ 1029 w 1032"/>
              <a:gd name="T3" fmla="*/ 161 h 292"/>
              <a:gd name="T4" fmla="*/ 1009 w 1032"/>
              <a:gd name="T5" fmla="*/ 189 h 292"/>
              <a:gd name="T6" fmla="*/ 970 w 1032"/>
              <a:gd name="T7" fmla="*/ 216 h 292"/>
              <a:gd name="T8" fmla="*/ 914 w 1032"/>
              <a:gd name="T9" fmla="*/ 239 h 292"/>
              <a:gd name="T10" fmla="*/ 806 w 1032"/>
              <a:gd name="T11" fmla="*/ 268 h 292"/>
              <a:gd name="T12" fmla="*/ 621 w 1032"/>
              <a:gd name="T13" fmla="*/ 289 h 292"/>
              <a:gd name="T14" fmla="*/ 516 w 1032"/>
              <a:gd name="T15" fmla="*/ 292 h 292"/>
              <a:gd name="T16" fmla="*/ 411 w 1032"/>
              <a:gd name="T17" fmla="*/ 289 h 292"/>
              <a:gd name="T18" fmla="*/ 226 w 1032"/>
              <a:gd name="T19" fmla="*/ 268 h 292"/>
              <a:gd name="T20" fmla="*/ 118 w 1032"/>
              <a:gd name="T21" fmla="*/ 239 h 292"/>
              <a:gd name="T22" fmla="*/ 61 w 1032"/>
              <a:gd name="T23" fmla="*/ 216 h 292"/>
              <a:gd name="T24" fmla="*/ 23 w 1032"/>
              <a:gd name="T25" fmla="*/ 189 h 292"/>
              <a:gd name="T26" fmla="*/ 2 w 1032"/>
              <a:gd name="T27" fmla="*/ 161 h 292"/>
              <a:gd name="T28" fmla="*/ 0 w 1032"/>
              <a:gd name="T29" fmla="*/ 146 h 292"/>
              <a:gd name="T30" fmla="*/ 2 w 1032"/>
              <a:gd name="T31" fmla="*/ 131 h 292"/>
              <a:gd name="T32" fmla="*/ 23 w 1032"/>
              <a:gd name="T33" fmla="*/ 102 h 292"/>
              <a:gd name="T34" fmla="*/ 61 w 1032"/>
              <a:gd name="T35" fmla="*/ 77 h 292"/>
              <a:gd name="T36" fmla="*/ 118 w 1032"/>
              <a:gd name="T37" fmla="*/ 54 h 292"/>
              <a:gd name="T38" fmla="*/ 226 w 1032"/>
              <a:gd name="T39" fmla="*/ 25 h 292"/>
              <a:gd name="T40" fmla="*/ 411 w 1032"/>
              <a:gd name="T41" fmla="*/ 2 h 292"/>
              <a:gd name="T42" fmla="*/ 516 w 1032"/>
              <a:gd name="T43" fmla="*/ 0 h 292"/>
              <a:gd name="T44" fmla="*/ 621 w 1032"/>
              <a:gd name="T45" fmla="*/ 2 h 292"/>
              <a:gd name="T46" fmla="*/ 806 w 1032"/>
              <a:gd name="T47" fmla="*/ 25 h 292"/>
              <a:gd name="T48" fmla="*/ 914 w 1032"/>
              <a:gd name="T49" fmla="*/ 54 h 292"/>
              <a:gd name="T50" fmla="*/ 970 w 1032"/>
              <a:gd name="T51" fmla="*/ 77 h 292"/>
              <a:gd name="T52" fmla="*/ 1009 w 1032"/>
              <a:gd name="T53" fmla="*/ 102 h 292"/>
              <a:gd name="T54" fmla="*/ 1029 w 1032"/>
              <a:gd name="T55" fmla="*/ 131 h 292"/>
              <a:gd name="T56" fmla="*/ 1032 w 1032"/>
              <a:gd name="T57" fmla="*/ 14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2" h="292">
                <a:moveTo>
                  <a:pt x="1032" y="146"/>
                </a:moveTo>
                <a:lnTo>
                  <a:pt x="1029" y="161"/>
                </a:lnTo>
                <a:lnTo>
                  <a:pt x="1009" y="189"/>
                </a:lnTo>
                <a:lnTo>
                  <a:pt x="970" y="216"/>
                </a:lnTo>
                <a:lnTo>
                  <a:pt x="914" y="239"/>
                </a:lnTo>
                <a:lnTo>
                  <a:pt x="806" y="268"/>
                </a:lnTo>
                <a:lnTo>
                  <a:pt x="621" y="289"/>
                </a:lnTo>
                <a:lnTo>
                  <a:pt x="516" y="292"/>
                </a:lnTo>
                <a:lnTo>
                  <a:pt x="411" y="289"/>
                </a:lnTo>
                <a:lnTo>
                  <a:pt x="226" y="268"/>
                </a:lnTo>
                <a:lnTo>
                  <a:pt x="118" y="239"/>
                </a:lnTo>
                <a:lnTo>
                  <a:pt x="61" y="216"/>
                </a:lnTo>
                <a:lnTo>
                  <a:pt x="23" y="189"/>
                </a:lnTo>
                <a:lnTo>
                  <a:pt x="2" y="161"/>
                </a:lnTo>
                <a:lnTo>
                  <a:pt x="0" y="146"/>
                </a:lnTo>
                <a:lnTo>
                  <a:pt x="2" y="131"/>
                </a:lnTo>
                <a:lnTo>
                  <a:pt x="23" y="102"/>
                </a:lnTo>
                <a:lnTo>
                  <a:pt x="61" y="77"/>
                </a:lnTo>
                <a:lnTo>
                  <a:pt x="118" y="54"/>
                </a:lnTo>
                <a:lnTo>
                  <a:pt x="226" y="25"/>
                </a:lnTo>
                <a:lnTo>
                  <a:pt x="411" y="2"/>
                </a:lnTo>
                <a:lnTo>
                  <a:pt x="516" y="0"/>
                </a:lnTo>
                <a:lnTo>
                  <a:pt x="621" y="2"/>
                </a:lnTo>
                <a:lnTo>
                  <a:pt x="806" y="25"/>
                </a:lnTo>
                <a:lnTo>
                  <a:pt x="914" y="54"/>
                </a:lnTo>
                <a:lnTo>
                  <a:pt x="970" y="77"/>
                </a:lnTo>
                <a:lnTo>
                  <a:pt x="1009" y="102"/>
                </a:lnTo>
                <a:lnTo>
                  <a:pt x="1029" y="131"/>
                </a:lnTo>
                <a:lnTo>
                  <a:pt x="1032" y="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66">
            <a:extLst>
              <a:ext uri="{FF2B5EF4-FFF2-40B4-BE49-F238E27FC236}">
                <a16:creationId xmlns:a16="http://schemas.microsoft.com/office/drawing/2014/main" id="{74FB388F-0AA0-45F4-92CD-1AEA41AC4747}"/>
              </a:ext>
            </a:extLst>
          </p:cNvPr>
          <p:cNvSpPr>
            <a:spLocks/>
          </p:cNvSpPr>
          <p:nvPr/>
        </p:nvSpPr>
        <p:spPr bwMode="auto">
          <a:xfrm>
            <a:off x="5685117" y="4147823"/>
            <a:ext cx="494027" cy="208228"/>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67">
            <a:extLst>
              <a:ext uri="{FF2B5EF4-FFF2-40B4-BE49-F238E27FC236}">
                <a16:creationId xmlns:a16="http://schemas.microsoft.com/office/drawing/2014/main" id="{3F07648E-BDDE-47A3-AE5B-65ECC0717C22}"/>
              </a:ext>
            </a:extLst>
          </p:cNvPr>
          <p:cNvSpPr>
            <a:spLocks/>
          </p:cNvSpPr>
          <p:nvPr/>
        </p:nvSpPr>
        <p:spPr bwMode="auto">
          <a:xfrm>
            <a:off x="5756060" y="4188812"/>
            <a:ext cx="352139" cy="126249"/>
          </a:xfrm>
          <a:custGeom>
            <a:avLst/>
            <a:gdLst>
              <a:gd name="T0" fmla="*/ 819 w 819"/>
              <a:gd name="T1" fmla="*/ 115 h 231"/>
              <a:gd name="T2" fmla="*/ 818 w 819"/>
              <a:gd name="T3" fmla="*/ 128 h 231"/>
              <a:gd name="T4" fmla="*/ 802 w 819"/>
              <a:gd name="T5" fmla="*/ 149 h 231"/>
              <a:gd name="T6" fmla="*/ 771 w 819"/>
              <a:gd name="T7" fmla="*/ 171 h 231"/>
              <a:gd name="T8" fmla="*/ 726 w 819"/>
              <a:gd name="T9" fmla="*/ 190 h 231"/>
              <a:gd name="T10" fmla="*/ 641 w 819"/>
              <a:gd name="T11" fmla="*/ 213 h 231"/>
              <a:gd name="T12" fmla="*/ 493 w 819"/>
              <a:gd name="T13" fmla="*/ 230 h 231"/>
              <a:gd name="T14" fmla="*/ 409 w 819"/>
              <a:gd name="T15" fmla="*/ 231 h 231"/>
              <a:gd name="T16" fmla="*/ 326 w 819"/>
              <a:gd name="T17" fmla="*/ 230 h 231"/>
              <a:gd name="T18" fmla="*/ 179 w 819"/>
              <a:gd name="T19" fmla="*/ 213 h 231"/>
              <a:gd name="T20" fmla="*/ 94 w 819"/>
              <a:gd name="T21" fmla="*/ 190 h 231"/>
              <a:gd name="T22" fmla="*/ 49 w 819"/>
              <a:gd name="T23" fmla="*/ 171 h 231"/>
              <a:gd name="T24" fmla="*/ 18 w 819"/>
              <a:gd name="T25" fmla="*/ 149 h 231"/>
              <a:gd name="T26" fmla="*/ 2 w 819"/>
              <a:gd name="T27" fmla="*/ 128 h 231"/>
              <a:gd name="T28" fmla="*/ 0 w 819"/>
              <a:gd name="T29" fmla="*/ 115 h 231"/>
              <a:gd name="T30" fmla="*/ 2 w 819"/>
              <a:gd name="T31" fmla="*/ 103 h 231"/>
              <a:gd name="T32" fmla="*/ 18 w 819"/>
              <a:gd name="T33" fmla="*/ 80 h 231"/>
              <a:gd name="T34" fmla="*/ 49 w 819"/>
              <a:gd name="T35" fmla="*/ 60 h 231"/>
              <a:gd name="T36" fmla="*/ 94 w 819"/>
              <a:gd name="T37" fmla="*/ 41 h 231"/>
              <a:gd name="T38" fmla="*/ 179 w 819"/>
              <a:gd name="T39" fmla="*/ 18 h 231"/>
              <a:gd name="T40" fmla="*/ 326 w 819"/>
              <a:gd name="T41" fmla="*/ 1 h 231"/>
              <a:gd name="T42" fmla="*/ 409 w 819"/>
              <a:gd name="T43" fmla="*/ 0 h 231"/>
              <a:gd name="T44" fmla="*/ 493 w 819"/>
              <a:gd name="T45" fmla="*/ 1 h 231"/>
              <a:gd name="T46" fmla="*/ 641 w 819"/>
              <a:gd name="T47" fmla="*/ 18 h 231"/>
              <a:gd name="T48" fmla="*/ 726 w 819"/>
              <a:gd name="T49" fmla="*/ 41 h 231"/>
              <a:gd name="T50" fmla="*/ 771 w 819"/>
              <a:gd name="T51" fmla="*/ 60 h 231"/>
              <a:gd name="T52" fmla="*/ 802 w 819"/>
              <a:gd name="T53" fmla="*/ 80 h 231"/>
              <a:gd name="T54" fmla="*/ 818 w 819"/>
              <a:gd name="T55" fmla="*/ 103 h 231"/>
              <a:gd name="T56" fmla="*/ 819 w 819"/>
              <a:gd name="T57"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231">
                <a:moveTo>
                  <a:pt x="819" y="115"/>
                </a:moveTo>
                <a:lnTo>
                  <a:pt x="818" y="128"/>
                </a:lnTo>
                <a:lnTo>
                  <a:pt x="802" y="149"/>
                </a:lnTo>
                <a:lnTo>
                  <a:pt x="771" y="171"/>
                </a:lnTo>
                <a:lnTo>
                  <a:pt x="726" y="190"/>
                </a:lnTo>
                <a:lnTo>
                  <a:pt x="641" y="213"/>
                </a:lnTo>
                <a:lnTo>
                  <a:pt x="493" y="230"/>
                </a:lnTo>
                <a:lnTo>
                  <a:pt x="409" y="231"/>
                </a:lnTo>
                <a:lnTo>
                  <a:pt x="326" y="230"/>
                </a:lnTo>
                <a:lnTo>
                  <a:pt x="179" y="213"/>
                </a:lnTo>
                <a:lnTo>
                  <a:pt x="94" y="190"/>
                </a:lnTo>
                <a:lnTo>
                  <a:pt x="49" y="171"/>
                </a:lnTo>
                <a:lnTo>
                  <a:pt x="18" y="149"/>
                </a:lnTo>
                <a:lnTo>
                  <a:pt x="2" y="128"/>
                </a:lnTo>
                <a:lnTo>
                  <a:pt x="0" y="115"/>
                </a:lnTo>
                <a:lnTo>
                  <a:pt x="2" y="103"/>
                </a:lnTo>
                <a:lnTo>
                  <a:pt x="18" y="80"/>
                </a:lnTo>
                <a:lnTo>
                  <a:pt x="49" y="60"/>
                </a:lnTo>
                <a:lnTo>
                  <a:pt x="94" y="41"/>
                </a:lnTo>
                <a:lnTo>
                  <a:pt x="179" y="18"/>
                </a:lnTo>
                <a:lnTo>
                  <a:pt x="326" y="1"/>
                </a:lnTo>
                <a:lnTo>
                  <a:pt x="409" y="0"/>
                </a:lnTo>
                <a:lnTo>
                  <a:pt x="493" y="1"/>
                </a:lnTo>
                <a:lnTo>
                  <a:pt x="641" y="18"/>
                </a:lnTo>
                <a:lnTo>
                  <a:pt x="726" y="41"/>
                </a:lnTo>
                <a:lnTo>
                  <a:pt x="771" y="60"/>
                </a:lnTo>
                <a:lnTo>
                  <a:pt x="802" y="80"/>
                </a:lnTo>
                <a:lnTo>
                  <a:pt x="818" y="103"/>
                </a:lnTo>
                <a:lnTo>
                  <a:pt x="819" y="11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377">
            <a:extLst>
              <a:ext uri="{FF2B5EF4-FFF2-40B4-BE49-F238E27FC236}">
                <a16:creationId xmlns:a16="http://schemas.microsoft.com/office/drawing/2014/main" id="{E9E8C44E-49D1-44FB-ADE2-F1BBA3AF09EB}"/>
              </a:ext>
            </a:extLst>
          </p:cNvPr>
          <p:cNvSpPr>
            <a:spLocks/>
          </p:cNvSpPr>
          <p:nvPr/>
        </p:nvSpPr>
        <p:spPr bwMode="auto">
          <a:xfrm>
            <a:off x="4904736" y="3500185"/>
            <a:ext cx="343109" cy="142645"/>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78">
            <a:extLst>
              <a:ext uri="{FF2B5EF4-FFF2-40B4-BE49-F238E27FC236}">
                <a16:creationId xmlns:a16="http://schemas.microsoft.com/office/drawing/2014/main" id="{7BA0028C-DD84-4B67-982C-D47180A89888}"/>
              </a:ext>
            </a:extLst>
          </p:cNvPr>
          <p:cNvSpPr>
            <a:spLocks/>
          </p:cNvSpPr>
          <p:nvPr/>
        </p:nvSpPr>
        <p:spPr bwMode="auto">
          <a:xfrm>
            <a:off x="4953752" y="3528059"/>
            <a:ext cx="245078" cy="88538"/>
          </a:xfrm>
          <a:custGeom>
            <a:avLst/>
            <a:gdLst>
              <a:gd name="T0" fmla="*/ 569 w 569"/>
              <a:gd name="T1" fmla="*/ 80 h 161"/>
              <a:gd name="T2" fmla="*/ 567 w 569"/>
              <a:gd name="T3" fmla="*/ 87 h 161"/>
              <a:gd name="T4" fmla="*/ 556 w 569"/>
              <a:gd name="T5" fmla="*/ 103 h 161"/>
              <a:gd name="T6" fmla="*/ 521 w 569"/>
              <a:gd name="T7" fmla="*/ 125 h 161"/>
              <a:gd name="T8" fmla="*/ 444 w 569"/>
              <a:gd name="T9" fmla="*/ 146 h 161"/>
              <a:gd name="T10" fmla="*/ 343 w 569"/>
              <a:gd name="T11" fmla="*/ 159 h 161"/>
              <a:gd name="T12" fmla="*/ 284 w 569"/>
              <a:gd name="T13" fmla="*/ 161 h 161"/>
              <a:gd name="T14" fmla="*/ 226 w 569"/>
              <a:gd name="T15" fmla="*/ 159 h 161"/>
              <a:gd name="T16" fmla="*/ 124 w 569"/>
              <a:gd name="T17" fmla="*/ 146 h 161"/>
              <a:gd name="T18" fmla="*/ 46 w 569"/>
              <a:gd name="T19" fmla="*/ 125 h 161"/>
              <a:gd name="T20" fmla="*/ 12 w 569"/>
              <a:gd name="T21" fmla="*/ 103 h 161"/>
              <a:gd name="T22" fmla="*/ 0 w 569"/>
              <a:gd name="T23" fmla="*/ 87 h 161"/>
              <a:gd name="T24" fmla="*/ 0 w 569"/>
              <a:gd name="T25" fmla="*/ 80 h 161"/>
              <a:gd name="T26" fmla="*/ 0 w 569"/>
              <a:gd name="T27" fmla="*/ 72 h 161"/>
              <a:gd name="T28" fmla="*/ 12 w 569"/>
              <a:gd name="T29" fmla="*/ 56 h 161"/>
              <a:gd name="T30" fmla="*/ 46 w 569"/>
              <a:gd name="T31" fmla="*/ 34 h 161"/>
              <a:gd name="T32" fmla="*/ 124 w 569"/>
              <a:gd name="T33" fmla="*/ 13 h 161"/>
              <a:gd name="T34" fmla="*/ 226 w 569"/>
              <a:gd name="T35" fmla="*/ 1 h 161"/>
              <a:gd name="T36" fmla="*/ 284 w 569"/>
              <a:gd name="T37" fmla="*/ 0 h 161"/>
              <a:gd name="T38" fmla="*/ 343 w 569"/>
              <a:gd name="T39" fmla="*/ 1 h 161"/>
              <a:gd name="T40" fmla="*/ 444 w 569"/>
              <a:gd name="T41" fmla="*/ 13 h 161"/>
              <a:gd name="T42" fmla="*/ 521 w 569"/>
              <a:gd name="T43" fmla="*/ 34 h 161"/>
              <a:gd name="T44" fmla="*/ 556 w 569"/>
              <a:gd name="T45" fmla="*/ 56 h 161"/>
              <a:gd name="T46" fmla="*/ 567 w 569"/>
              <a:gd name="T47" fmla="*/ 72 h 161"/>
              <a:gd name="T48" fmla="*/ 569 w 569"/>
              <a:gd name="T49" fmla="*/ 8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161">
                <a:moveTo>
                  <a:pt x="569" y="80"/>
                </a:moveTo>
                <a:lnTo>
                  <a:pt x="567" y="87"/>
                </a:lnTo>
                <a:lnTo>
                  <a:pt x="556" y="103"/>
                </a:lnTo>
                <a:lnTo>
                  <a:pt x="521" y="125"/>
                </a:lnTo>
                <a:lnTo>
                  <a:pt x="444" y="146"/>
                </a:lnTo>
                <a:lnTo>
                  <a:pt x="343" y="159"/>
                </a:lnTo>
                <a:lnTo>
                  <a:pt x="284" y="161"/>
                </a:lnTo>
                <a:lnTo>
                  <a:pt x="226" y="159"/>
                </a:lnTo>
                <a:lnTo>
                  <a:pt x="124" y="146"/>
                </a:lnTo>
                <a:lnTo>
                  <a:pt x="46" y="125"/>
                </a:lnTo>
                <a:lnTo>
                  <a:pt x="12" y="103"/>
                </a:lnTo>
                <a:lnTo>
                  <a:pt x="0" y="87"/>
                </a:lnTo>
                <a:lnTo>
                  <a:pt x="0" y="80"/>
                </a:lnTo>
                <a:lnTo>
                  <a:pt x="0" y="72"/>
                </a:lnTo>
                <a:lnTo>
                  <a:pt x="12" y="56"/>
                </a:lnTo>
                <a:lnTo>
                  <a:pt x="46" y="34"/>
                </a:lnTo>
                <a:lnTo>
                  <a:pt x="124" y="13"/>
                </a:lnTo>
                <a:lnTo>
                  <a:pt x="226" y="1"/>
                </a:lnTo>
                <a:lnTo>
                  <a:pt x="284" y="0"/>
                </a:lnTo>
                <a:lnTo>
                  <a:pt x="343" y="1"/>
                </a:lnTo>
                <a:lnTo>
                  <a:pt x="444" y="13"/>
                </a:lnTo>
                <a:lnTo>
                  <a:pt x="521" y="34"/>
                </a:lnTo>
                <a:lnTo>
                  <a:pt x="556" y="56"/>
                </a:lnTo>
                <a:lnTo>
                  <a:pt x="567" y="72"/>
                </a:lnTo>
                <a:lnTo>
                  <a:pt x="569" y="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489">
            <a:extLst>
              <a:ext uri="{FF2B5EF4-FFF2-40B4-BE49-F238E27FC236}">
                <a16:creationId xmlns:a16="http://schemas.microsoft.com/office/drawing/2014/main" id="{5D7521A9-136B-4122-96CA-38665A139813}"/>
              </a:ext>
            </a:extLst>
          </p:cNvPr>
          <p:cNvSpPr>
            <a:spLocks/>
          </p:cNvSpPr>
          <p:nvPr/>
        </p:nvSpPr>
        <p:spPr bwMode="auto">
          <a:xfrm>
            <a:off x="4215936" y="2941086"/>
            <a:ext cx="136728" cy="57386"/>
          </a:xfrm>
          <a:custGeom>
            <a:avLst/>
            <a:gdLst>
              <a:gd name="T0" fmla="*/ 317 w 317"/>
              <a:gd name="T1" fmla="*/ 53 h 106"/>
              <a:gd name="T2" fmla="*/ 315 w 317"/>
              <a:gd name="T3" fmla="*/ 65 h 106"/>
              <a:gd name="T4" fmla="*/ 291 w 317"/>
              <a:gd name="T5" fmla="*/ 83 h 106"/>
              <a:gd name="T6" fmla="*/ 247 w 317"/>
              <a:gd name="T7" fmla="*/ 98 h 106"/>
              <a:gd name="T8" fmla="*/ 191 w 317"/>
              <a:gd name="T9" fmla="*/ 105 h 106"/>
              <a:gd name="T10" fmla="*/ 158 w 317"/>
              <a:gd name="T11" fmla="*/ 106 h 106"/>
              <a:gd name="T12" fmla="*/ 127 w 317"/>
              <a:gd name="T13" fmla="*/ 105 h 106"/>
              <a:gd name="T14" fmla="*/ 69 w 317"/>
              <a:gd name="T15" fmla="*/ 98 h 106"/>
              <a:gd name="T16" fmla="*/ 26 w 317"/>
              <a:gd name="T17" fmla="*/ 83 h 106"/>
              <a:gd name="T18" fmla="*/ 1 w 317"/>
              <a:gd name="T19" fmla="*/ 65 h 106"/>
              <a:gd name="T20" fmla="*/ 0 w 317"/>
              <a:gd name="T21" fmla="*/ 53 h 106"/>
              <a:gd name="T22" fmla="*/ 1 w 317"/>
              <a:gd name="T23" fmla="*/ 43 h 106"/>
              <a:gd name="T24" fmla="*/ 26 w 317"/>
              <a:gd name="T25" fmla="*/ 23 h 106"/>
              <a:gd name="T26" fmla="*/ 69 w 317"/>
              <a:gd name="T27" fmla="*/ 10 h 106"/>
              <a:gd name="T28" fmla="*/ 127 w 317"/>
              <a:gd name="T29" fmla="*/ 1 h 106"/>
              <a:gd name="T30" fmla="*/ 158 w 317"/>
              <a:gd name="T31" fmla="*/ 0 h 106"/>
              <a:gd name="T32" fmla="*/ 191 w 317"/>
              <a:gd name="T33" fmla="*/ 1 h 106"/>
              <a:gd name="T34" fmla="*/ 247 w 317"/>
              <a:gd name="T35" fmla="*/ 10 h 106"/>
              <a:gd name="T36" fmla="*/ 291 w 317"/>
              <a:gd name="T37" fmla="*/ 23 h 106"/>
              <a:gd name="T38" fmla="*/ 315 w 317"/>
              <a:gd name="T39" fmla="*/ 43 h 106"/>
              <a:gd name="T40" fmla="*/ 317 w 317"/>
              <a:gd name="T4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106">
                <a:moveTo>
                  <a:pt x="317" y="53"/>
                </a:moveTo>
                <a:lnTo>
                  <a:pt x="315" y="65"/>
                </a:lnTo>
                <a:lnTo>
                  <a:pt x="291" y="83"/>
                </a:lnTo>
                <a:lnTo>
                  <a:pt x="247" y="98"/>
                </a:lnTo>
                <a:lnTo>
                  <a:pt x="191" y="105"/>
                </a:lnTo>
                <a:lnTo>
                  <a:pt x="158" y="106"/>
                </a:lnTo>
                <a:lnTo>
                  <a:pt x="127" y="105"/>
                </a:lnTo>
                <a:lnTo>
                  <a:pt x="69" y="98"/>
                </a:lnTo>
                <a:lnTo>
                  <a:pt x="26" y="83"/>
                </a:lnTo>
                <a:lnTo>
                  <a:pt x="1" y="65"/>
                </a:lnTo>
                <a:lnTo>
                  <a:pt x="0" y="53"/>
                </a:lnTo>
                <a:lnTo>
                  <a:pt x="1" y="43"/>
                </a:lnTo>
                <a:lnTo>
                  <a:pt x="26" y="23"/>
                </a:lnTo>
                <a:lnTo>
                  <a:pt x="69" y="10"/>
                </a:lnTo>
                <a:lnTo>
                  <a:pt x="127" y="1"/>
                </a:lnTo>
                <a:lnTo>
                  <a:pt x="158" y="0"/>
                </a:lnTo>
                <a:lnTo>
                  <a:pt x="191" y="1"/>
                </a:lnTo>
                <a:lnTo>
                  <a:pt x="247" y="10"/>
                </a:lnTo>
                <a:lnTo>
                  <a:pt x="291" y="23"/>
                </a:lnTo>
                <a:lnTo>
                  <a:pt x="315" y="43"/>
                </a:lnTo>
                <a:lnTo>
                  <a:pt x="31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490">
            <a:extLst>
              <a:ext uri="{FF2B5EF4-FFF2-40B4-BE49-F238E27FC236}">
                <a16:creationId xmlns:a16="http://schemas.microsoft.com/office/drawing/2014/main" id="{AA7D77C6-EE71-4D11-8899-25A50421EE1D}"/>
              </a:ext>
            </a:extLst>
          </p:cNvPr>
          <p:cNvSpPr>
            <a:spLocks/>
          </p:cNvSpPr>
          <p:nvPr/>
        </p:nvSpPr>
        <p:spPr bwMode="auto">
          <a:xfrm>
            <a:off x="4235284" y="2952563"/>
            <a:ext cx="98031" cy="34431"/>
          </a:xfrm>
          <a:custGeom>
            <a:avLst/>
            <a:gdLst>
              <a:gd name="T0" fmla="*/ 227 w 227"/>
              <a:gd name="T1" fmla="*/ 32 h 64"/>
              <a:gd name="T2" fmla="*/ 226 w 227"/>
              <a:gd name="T3" fmla="*/ 39 h 64"/>
              <a:gd name="T4" fmla="*/ 208 w 227"/>
              <a:gd name="T5" fmla="*/ 51 h 64"/>
              <a:gd name="T6" fmla="*/ 159 w 227"/>
              <a:gd name="T7" fmla="*/ 62 h 64"/>
              <a:gd name="T8" fmla="*/ 113 w 227"/>
              <a:gd name="T9" fmla="*/ 64 h 64"/>
              <a:gd name="T10" fmla="*/ 67 w 227"/>
              <a:gd name="T11" fmla="*/ 62 h 64"/>
              <a:gd name="T12" fmla="*/ 18 w 227"/>
              <a:gd name="T13" fmla="*/ 51 h 64"/>
              <a:gd name="T14" fmla="*/ 1 w 227"/>
              <a:gd name="T15" fmla="*/ 39 h 64"/>
              <a:gd name="T16" fmla="*/ 0 w 227"/>
              <a:gd name="T17" fmla="*/ 32 h 64"/>
              <a:gd name="T18" fmla="*/ 1 w 227"/>
              <a:gd name="T19" fmla="*/ 26 h 64"/>
              <a:gd name="T20" fmla="*/ 18 w 227"/>
              <a:gd name="T21" fmla="*/ 15 h 64"/>
              <a:gd name="T22" fmla="*/ 67 w 227"/>
              <a:gd name="T23" fmla="*/ 2 h 64"/>
              <a:gd name="T24" fmla="*/ 113 w 227"/>
              <a:gd name="T25" fmla="*/ 0 h 64"/>
              <a:gd name="T26" fmla="*/ 159 w 227"/>
              <a:gd name="T27" fmla="*/ 2 h 64"/>
              <a:gd name="T28" fmla="*/ 208 w 227"/>
              <a:gd name="T29" fmla="*/ 15 h 64"/>
              <a:gd name="T30" fmla="*/ 226 w 227"/>
              <a:gd name="T31" fmla="*/ 26 h 64"/>
              <a:gd name="T32" fmla="*/ 227 w 227"/>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64">
                <a:moveTo>
                  <a:pt x="227" y="32"/>
                </a:moveTo>
                <a:lnTo>
                  <a:pt x="226" y="39"/>
                </a:lnTo>
                <a:lnTo>
                  <a:pt x="208" y="51"/>
                </a:lnTo>
                <a:lnTo>
                  <a:pt x="159" y="62"/>
                </a:lnTo>
                <a:lnTo>
                  <a:pt x="113" y="64"/>
                </a:lnTo>
                <a:lnTo>
                  <a:pt x="67" y="62"/>
                </a:lnTo>
                <a:lnTo>
                  <a:pt x="18" y="51"/>
                </a:lnTo>
                <a:lnTo>
                  <a:pt x="1" y="39"/>
                </a:lnTo>
                <a:lnTo>
                  <a:pt x="0" y="32"/>
                </a:lnTo>
                <a:lnTo>
                  <a:pt x="1" y="26"/>
                </a:lnTo>
                <a:lnTo>
                  <a:pt x="18" y="15"/>
                </a:lnTo>
                <a:lnTo>
                  <a:pt x="67" y="2"/>
                </a:lnTo>
                <a:lnTo>
                  <a:pt x="113" y="0"/>
                </a:lnTo>
                <a:lnTo>
                  <a:pt x="159" y="2"/>
                </a:lnTo>
                <a:lnTo>
                  <a:pt x="208" y="15"/>
                </a:lnTo>
                <a:lnTo>
                  <a:pt x="226" y="26"/>
                </a:lnTo>
                <a:lnTo>
                  <a:pt x="227"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TextBox 86">
            <a:extLst>
              <a:ext uri="{FF2B5EF4-FFF2-40B4-BE49-F238E27FC236}">
                <a16:creationId xmlns:a16="http://schemas.microsoft.com/office/drawing/2014/main" id="{9CFCCB23-9CA6-41D0-A181-E6AF88A7213B}"/>
              </a:ext>
            </a:extLst>
          </p:cNvPr>
          <p:cNvSpPr txBox="1"/>
          <p:nvPr/>
        </p:nvSpPr>
        <p:spPr>
          <a:xfrm>
            <a:off x="8589747" y="4218921"/>
            <a:ext cx="3042161"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Evaluation on repeated interactions</a:t>
            </a:r>
          </a:p>
        </p:txBody>
      </p:sp>
      <p:grpSp>
        <p:nvGrpSpPr>
          <p:cNvPr id="61" name="Group 88">
            <a:extLst>
              <a:ext uri="{FF2B5EF4-FFF2-40B4-BE49-F238E27FC236}">
                <a16:creationId xmlns:a16="http://schemas.microsoft.com/office/drawing/2014/main" id="{DC6F619E-861C-4459-A3F4-D10A00E17EB6}"/>
              </a:ext>
            </a:extLst>
          </p:cNvPr>
          <p:cNvGrpSpPr/>
          <p:nvPr/>
        </p:nvGrpSpPr>
        <p:grpSpPr>
          <a:xfrm>
            <a:off x="2562323" y="4939245"/>
            <a:ext cx="4435943" cy="1600439"/>
            <a:chOff x="-879652" y="2571339"/>
            <a:chExt cx="5914589" cy="2133923"/>
          </a:xfrm>
        </p:grpSpPr>
        <p:sp>
          <p:nvSpPr>
            <p:cNvPr id="114" name="TextBox 89">
              <a:extLst>
                <a:ext uri="{FF2B5EF4-FFF2-40B4-BE49-F238E27FC236}">
                  <a16:creationId xmlns:a16="http://schemas.microsoft.com/office/drawing/2014/main" id="{A945299C-9E87-4227-8A6C-F974552335C9}"/>
                </a:ext>
              </a:extLst>
            </p:cNvPr>
            <p:cNvSpPr txBox="1"/>
            <p:nvPr/>
          </p:nvSpPr>
          <p:spPr>
            <a:xfrm>
              <a:off x="-879652" y="2571339"/>
              <a:ext cx="4149676" cy="53348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Integrate individual traits</a:t>
              </a:r>
            </a:p>
          </p:txBody>
        </p:sp>
        <p:sp>
          <p:nvSpPr>
            <p:cNvPr id="115" name="TextBox 90">
              <a:extLst>
                <a:ext uri="{FF2B5EF4-FFF2-40B4-BE49-F238E27FC236}">
                  <a16:creationId xmlns:a16="http://schemas.microsoft.com/office/drawing/2014/main" id="{6F11A644-D648-4D85-844E-C635A6D87B64}"/>
                </a:ext>
              </a:extLst>
            </p:cNvPr>
            <p:cNvSpPr txBox="1"/>
            <p:nvPr/>
          </p:nvSpPr>
          <p:spPr>
            <a:xfrm>
              <a:off x="-364948" y="3104820"/>
              <a:ext cx="5399885" cy="160044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dirty="0"/>
                <a:t>Create specific topics of negotiation</a:t>
              </a:r>
            </a:p>
            <a:p>
              <a:pPr marL="342900" indent="-342900" algn="just">
                <a:buFont typeface="+mj-lt"/>
                <a:buAutoNum type="arabicPeriod"/>
              </a:pPr>
              <a:endParaRPr lang="en-US" dirty="0"/>
            </a:p>
            <a:p>
              <a:pPr marL="342900" indent="-342900" algn="just">
                <a:buFont typeface="+mj-lt"/>
                <a:buAutoNum type="arabicPeriod"/>
              </a:pPr>
              <a:r>
                <a:rPr lang="en-US" dirty="0"/>
                <a:t>Study personality traits and social hierarchy</a:t>
              </a:r>
            </a:p>
          </p:txBody>
        </p:sp>
      </p:grpSp>
      <p:grpSp>
        <p:nvGrpSpPr>
          <p:cNvPr id="62" name="Group 91">
            <a:extLst>
              <a:ext uri="{FF2B5EF4-FFF2-40B4-BE49-F238E27FC236}">
                <a16:creationId xmlns:a16="http://schemas.microsoft.com/office/drawing/2014/main" id="{ED8BD067-272C-4542-9A2A-9CF671073260}"/>
              </a:ext>
            </a:extLst>
          </p:cNvPr>
          <p:cNvGrpSpPr/>
          <p:nvPr/>
        </p:nvGrpSpPr>
        <p:grpSpPr>
          <a:xfrm>
            <a:off x="874730" y="3442516"/>
            <a:ext cx="4380776" cy="1350611"/>
            <a:chOff x="332936" y="2571341"/>
            <a:chExt cx="3798022" cy="1536358"/>
          </a:xfrm>
        </p:grpSpPr>
        <p:sp>
          <p:nvSpPr>
            <p:cNvPr id="109" name="TextBox 98">
              <a:extLst>
                <a:ext uri="{FF2B5EF4-FFF2-40B4-BE49-F238E27FC236}">
                  <a16:creationId xmlns:a16="http://schemas.microsoft.com/office/drawing/2014/main" id="{6B69E24D-9453-424B-9B5E-E2C1F75C02D4}"/>
                </a:ext>
              </a:extLst>
            </p:cNvPr>
            <p:cNvSpPr txBox="1"/>
            <p:nvPr/>
          </p:nvSpPr>
          <p:spPr>
            <a:xfrm>
              <a:off x="332936" y="2571341"/>
              <a:ext cx="2937088"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Verbal expressivity</a:t>
              </a:r>
            </a:p>
          </p:txBody>
        </p:sp>
        <p:sp>
          <p:nvSpPr>
            <p:cNvPr id="113" name="TextBox 99">
              <a:extLst>
                <a:ext uri="{FF2B5EF4-FFF2-40B4-BE49-F238E27FC236}">
                  <a16:creationId xmlns:a16="http://schemas.microsoft.com/office/drawing/2014/main" id="{80BCF52C-C330-42FC-84C8-F83ABFD329E1}"/>
                </a:ext>
              </a:extLst>
            </p:cNvPr>
            <p:cNvSpPr txBox="1"/>
            <p:nvPr/>
          </p:nvSpPr>
          <p:spPr>
            <a:xfrm>
              <a:off x="1520154" y="3057385"/>
              <a:ext cx="2610804" cy="10503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t>Linguistic style</a:t>
              </a:r>
            </a:p>
            <a:p>
              <a:pPr marL="342900" indent="-342900">
                <a:buFont typeface="+mj-lt"/>
                <a:buAutoNum type="arabicPeriod"/>
              </a:pPr>
              <a:r>
                <a:rPr lang="en-US" dirty="0"/>
                <a:t>Natural language in interaction</a:t>
              </a:r>
            </a:p>
          </p:txBody>
        </p:sp>
      </p:grpSp>
      <p:grpSp>
        <p:nvGrpSpPr>
          <p:cNvPr id="63" name="Group 100">
            <a:extLst>
              <a:ext uri="{FF2B5EF4-FFF2-40B4-BE49-F238E27FC236}">
                <a16:creationId xmlns:a16="http://schemas.microsoft.com/office/drawing/2014/main" id="{635F60CB-3D33-496C-96D1-4AF7F874B9E4}"/>
              </a:ext>
            </a:extLst>
          </p:cNvPr>
          <p:cNvGrpSpPr/>
          <p:nvPr/>
        </p:nvGrpSpPr>
        <p:grpSpPr>
          <a:xfrm>
            <a:off x="6625088" y="2959069"/>
            <a:ext cx="4870431" cy="1065950"/>
            <a:chOff x="8921977" y="4016961"/>
            <a:chExt cx="6493908" cy="1421266"/>
          </a:xfrm>
        </p:grpSpPr>
        <p:sp>
          <p:nvSpPr>
            <p:cNvPr id="101" name="TextBox 101">
              <a:extLst>
                <a:ext uri="{FF2B5EF4-FFF2-40B4-BE49-F238E27FC236}">
                  <a16:creationId xmlns:a16="http://schemas.microsoft.com/office/drawing/2014/main" id="{2E8C745E-723E-400D-B302-B9829C54E178}"/>
                </a:ext>
              </a:extLst>
            </p:cNvPr>
            <p:cNvSpPr txBox="1"/>
            <p:nvPr/>
          </p:nvSpPr>
          <p:spPr>
            <a:xfrm>
              <a:off x="8921977" y="4016961"/>
              <a:ext cx="433741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Argumentation in negotiation</a:t>
              </a:r>
            </a:p>
          </p:txBody>
        </p:sp>
        <p:sp>
          <p:nvSpPr>
            <p:cNvPr id="102" name="TextBox 102">
              <a:extLst>
                <a:ext uri="{FF2B5EF4-FFF2-40B4-BE49-F238E27FC236}">
                  <a16:creationId xmlns:a16="http://schemas.microsoft.com/office/drawing/2014/main" id="{FE45FCF8-EE34-4657-92F5-D36E404FBB8E}"/>
                </a:ext>
              </a:extLst>
            </p:cNvPr>
            <p:cNvSpPr txBox="1"/>
            <p:nvPr/>
          </p:nvSpPr>
          <p:spPr>
            <a:xfrm>
              <a:off x="8972326" y="4576453"/>
              <a:ext cx="6443559" cy="86177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Influence of interpersonal dominance on argumentation's strategies </a:t>
              </a:r>
            </a:p>
          </p:txBody>
        </p:sp>
      </p:grpSp>
      <p:grpSp>
        <p:nvGrpSpPr>
          <p:cNvPr id="64" name="Group 103">
            <a:extLst>
              <a:ext uri="{FF2B5EF4-FFF2-40B4-BE49-F238E27FC236}">
                <a16:creationId xmlns:a16="http://schemas.microsoft.com/office/drawing/2014/main" id="{7AB54004-490F-4D0C-8AD5-96B83DC531BD}"/>
              </a:ext>
            </a:extLst>
          </p:cNvPr>
          <p:cNvGrpSpPr/>
          <p:nvPr/>
        </p:nvGrpSpPr>
        <p:grpSpPr>
          <a:xfrm>
            <a:off x="4758652" y="1609798"/>
            <a:ext cx="6509312" cy="1246981"/>
            <a:chOff x="8921977" y="4016961"/>
            <a:chExt cx="8679082" cy="1662638"/>
          </a:xfrm>
        </p:grpSpPr>
        <p:sp>
          <p:nvSpPr>
            <p:cNvPr id="99" name="TextBox 104">
              <a:extLst>
                <a:ext uri="{FF2B5EF4-FFF2-40B4-BE49-F238E27FC236}">
                  <a16:creationId xmlns:a16="http://schemas.microsoft.com/office/drawing/2014/main" id="{3344FE50-9CF4-4F9B-AD02-BD82C3C329CD}"/>
                </a:ext>
              </a:extLst>
            </p:cNvPr>
            <p:cNvSpPr txBox="1"/>
            <p:nvPr/>
          </p:nvSpPr>
          <p:spPr>
            <a:xfrm>
              <a:off x="8921977" y="4016961"/>
              <a:ext cx="480033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Non verbal behaviors</a:t>
              </a:r>
            </a:p>
          </p:txBody>
        </p:sp>
        <p:sp>
          <p:nvSpPr>
            <p:cNvPr id="100" name="TextBox 105">
              <a:extLst>
                <a:ext uri="{FF2B5EF4-FFF2-40B4-BE49-F238E27FC236}">
                  <a16:creationId xmlns:a16="http://schemas.microsoft.com/office/drawing/2014/main" id="{EFB5BCCA-F1E7-4441-9822-FA683A167170}"/>
                </a:ext>
              </a:extLst>
            </p:cNvPr>
            <p:cNvSpPr txBox="1"/>
            <p:nvPr/>
          </p:nvSpPr>
          <p:spPr>
            <a:xfrm>
              <a:off x="8929770" y="4448495"/>
              <a:ext cx="8671289" cy="123110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Integrate non verbal behaviors to improve expressivity</a:t>
              </a:r>
            </a:p>
            <a:p>
              <a:pPr marL="171450" indent="-171450" algn="just">
                <a:buFont typeface="Arial" panose="020B0604020202020204" pitchFamily="34" charset="0"/>
                <a:buChar char="•"/>
              </a:pPr>
              <a:r>
                <a:rPr lang="en-US" dirty="0"/>
                <a:t>Study the relation of non verbal behaviors and perception of negotiation strategies </a:t>
              </a:r>
            </a:p>
          </p:txBody>
        </p:sp>
      </p:grpSp>
      <p:cxnSp>
        <p:nvCxnSpPr>
          <p:cNvPr id="65" name="Connector: Elbow 106">
            <a:extLst>
              <a:ext uri="{FF2B5EF4-FFF2-40B4-BE49-F238E27FC236}">
                <a16:creationId xmlns:a16="http://schemas.microsoft.com/office/drawing/2014/main" id="{D5A87042-C22F-4049-BB9B-60181EFBEEF3}"/>
              </a:ext>
            </a:extLst>
          </p:cNvPr>
          <p:cNvCxnSpPr>
            <a:cxnSpLocks/>
            <a:endCxn id="66" idx="1"/>
          </p:cNvCxnSpPr>
          <p:nvPr/>
        </p:nvCxnSpPr>
        <p:spPr>
          <a:xfrm rot="5400000" flipH="1" flipV="1">
            <a:off x="7574727" y="4936858"/>
            <a:ext cx="1115908" cy="45244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CB8305A-5AED-4D10-99E7-837138F5ACD3}"/>
              </a:ext>
            </a:extLst>
          </p:cNvPr>
          <p:cNvSpPr/>
          <p:nvPr/>
        </p:nvSpPr>
        <p:spPr>
          <a:xfrm>
            <a:off x="8358903" y="4432943"/>
            <a:ext cx="34289" cy="3443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67" name="Connector: Elbow 108">
            <a:extLst>
              <a:ext uri="{FF2B5EF4-FFF2-40B4-BE49-F238E27FC236}">
                <a16:creationId xmlns:a16="http://schemas.microsoft.com/office/drawing/2014/main" id="{E5F742E5-FF7B-48DD-8FD6-BE6AE6EACA90}"/>
              </a:ext>
            </a:extLst>
          </p:cNvPr>
          <p:cNvCxnSpPr>
            <a:cxnSpLocks/>
            <a:endCxn id="80" idx="1"/>
          </p:cNvCxnSpPr>
          <p:nvPr/>
        </p:nvCxnSpPr>
        <p:spPr>
          <a:xfrm rot="5400000" flipH="1" flipV="1">
            <a:off x="5672541" y="3471560"/>
            <a:ext cx="994193" cy="50590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28FBC05-DB12-4941-BCE8-EEA9C232B8E6}"/>
              </a:ext>
            </a:extLst>
          </p:cNvPr>
          <p:cNvSpPr/>
          <p:nvPr/>
        </p:nvSpPr>
        <p:spPr>
          <a:xfrm>
            <a:off x="6422588" y="3055231"/>
            <a:ext cx="34289" cy="344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1" name="Connector: Elbow 145">
            <a:extLst>
              <a:ext uri="{FF2B5EF4-FFF2-40B4-BE49-F238E27FC236}">
                <a16:creationId xmlns:a16="http://schemas.microsoft.com/office/drawing/2014/main" id="{6C1B8B44-AE00-4E82-A5AB-896C7D2171B2}"/>
              </a:ext>
            </a:extLst>
          </p:cNvPr>
          <p:cNvCxnSpPr>
            <a:cxnSpLocks/>
            <a:endCxn id="82" idx="1"/>
          </p:cNvCxnSpPr>
          <p:nvPr/>
        </p:nvCxnSpPr>
        <p:spPr>
          <a:xfrm rot="5400000" flipH="1" flipV="1">
            <a:off x="3899275" y="2225899"/>
            <a:ext cx="1102783" cy="346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30E33DE-23C3-4B21-B029-82A72BEDCFD7}"/>
              </a:ext>
            </a:extLst>
          </p:cNvPr>
          <p:cNvSpPr/>
          <p:nvPr/>
        </p:nvSpPr>
        <p:spPr>
          <a:xfrm>
            <a:off x="4624125" y="1675782"/>
            <a:ext cx="34289" cy="344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3" name="Connector: Elbow 147">
            <a:extLst>
              <a:ext uri="{FF2B5EF4-FFF2-40B4-BE49-F238E27FC236}">
                <a16:creationId xmlns:a16="http://schemas.microsoft.com/office/drawing/2014/main" id="{E31B3E62-B727-41B2-B01D-6D929656B384}"/>
              </a:ext>
            </a:extLst>
          </p:cNvPr>
          <p:cNvCxnSpPr>
            <a:cxnSpLocks/>
            <a:endCxn id="95" idx="3"/>
          </p:cNvCxnSpPr>
          <p:nvPr/>
        </p:nvCxnSpPr>
        <p:spPr>
          <a:xfrm rot="5400000">
            <a:off x="6283007" y="4499241"/>
            <a:ext cx="213815" cy="1143105"/>
          </a:xfrm>
          <a:prstGeom prst="bentConnector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D5A91592-4C41-453F-94CD-09D85E36790C}"/>
              </a:ext>
            </a:extLst>
          </p:cNvPr>
          <p:cNvSpPr/>
          <p:nvPr/>
        </p:nvSpPr>
        <p:spPr>
          <a:xfrm>
            <a:off x="5784072" y="5005518"/>
            <a:ext cx="34289" cy="344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96" name="Connector: Elbow 149">
            <a:extLst>
              <a:ext uri="{FF2B5EF4-FFF2-40B4-BE49-F238E27FC236}">
                <a16:creationId xmlns:a16="http://schemas.microsoft.com/office/drawing/2014/main" id="{F0355D64-258D-40CB-AEB6-9FBE33BFBD2E}"/>
              </a:ext>
            </a:extLst>
          </p:cNvPr>
          <p:cNvCxnSpPr>
            <a:cxnSpLocks/>
            <a:endCxn id="97" idx="3"/>
          </p:cNvCxnSpPr>
          <p:nvPr/>
        </p:nvCxnSpPr>
        <p:spPr>
          <a:xfrm rot="5400000">
            <a:off x="4643525" y="3343163"/>
            <a:ext cx="174254" cy="6769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0199BB96-0025-4965-B34B-CD9ED39DDA5B}"/>
              </a:ext>
            </a:extLst>
          </p:cNvPr>
          <p:cNvSpPr/>
          <p:nvPr/>
        </p:nvSpPr>
        <p:spPr>
          <a:xfrm>
            <a:off x="4357867" y="3596603"/>
            <a:ext cx="34289" cy="3443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pic>
        <p:nvPicPr>
          <p:cNvPr id="121" name="Image 119">
            <a:extLst>
              <a:ext uri="{FF2B5EF4-FFF2-40B4-BE49-F238E27FC236}">
                <a16:creationId xmlns:a16="http://schemas.microsoft.com/office/drawing/2014/main" id="{84A620D1-56F8-4F74-BA01-AAABFA1DA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464" y="1544393"/>
            <a:ext cx="1184377" cy="10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3332F75F-D4FB-414C-A27E-6CF564A4DBB7}"/>
              </a:ext>
            </a:extLst>
          </p:cNvPr>
          <p:cNvSpPr txBox="1"/>
          <p:nvPr/>
        </p:nvSpPr>
        <p:spPr>
          <a:xfrm>
            <a:off x="1042805" y="2570629"/>
            <a:ext cx="3039035" cy="369332"/>
          </a:xfrm>
          <a:prstGeom prst="rect">
            <a:avLst/>
          </a:prstGeom>
          <a:noFill/>
        </p:spPr>
        <p:txBody>
          <a:bodyPr wrap="square" rtlCol="0">
            <a:spAutoFit/>
          </a:bodyPr>
          <a:lstStyle/>
          <a:p>
            <a:r>
              <a:rPr lang="fr-FR" b="1" dirty="0">
                <a:solidFill>
                  <a:srgbClr val="002060"/>
                </a:solidFill>
              </a:rPr>
              <a:t>Social </a:t>
            </a:r>
            <a:r>
              <a:rPr lang="fr-FR" b="1" dirty="0" err="1">
                <a:solidFill>
                  <a:srgbClr val="002060"/>
                </a:solidFill>
              </a:rPr>
              <a:t>conversational</a:t>
            </a:r>
            <a:r>
              <a:rPr lang="fr-FR" b="1" dirty="0">
                <a:solidFill>
                  <a:srgbClr val="002060"/>
                </a:solidFill>
              </a:rPr>
              <a:t> agent</a:t>
            </a:r>
          </a:p>
        </p:txBody>
      </p:sp>
    </p:spTree>
    <p:extLst>
      <p:ext uri="{BB962C8B-B14F-4D97-AF65-F5344CB8AC3E}">
        <p14:creationId xmlns:p14="http://schemas.microsoft.com/office/powerpoint/2010/main" val="1845550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F4E6C4-7F44-49E9-B928-084A4F777868}"/>
              </a:ext>
            </a:extLst>
          </p:cNvPr>
          <p:cNvSpPr/>
          <p:nvPr/>
        </p:nvSpPr>
        <p:spPr>
          <a:xfrm>
            <a:off x="0" y="-43200"/>
            <a:ext cx="12192000" cy="5578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 name="Group 23">
            <a:extLst>
              <a:ext uri="{FF2B5EF4-FFF2-40B4-BE49-F238E27FC236}">
                <a16:creationId xmlns:a16="http://schemas.microsoft.com/office/drawing/2014/main" id="{89C2F0BD-92F5-4F81-9B98-7CC9A3FED526}"/>
              </a:ext>
            </a:extLst>
          </p:cNvPr>
          <p:cNvGrpSpPr/>
          <p:nvPr/>
        </p:nvGrpSpPr>
        <p:grpSpPr>
          <a:xfrm>
            <a:off x="3483553" y="2523729"/>
            <a:ext cx="5224894" cy="968871"/>
            <a:chOff x="2148051" y="2137172"/>
            <a:chExt cx="6966526" cy="1291828"/>
          </a:xfrm>
        </p:grpSpPr>
        <p:grpSp>
          <p:nvGrpSpPr>
            <p:cNvPr id="6" name="Group 24">
              <a:extLst>
                <a:ext uri="{FF2B5EF4-FFF2-40B4-BE49-F238E27FC236}">
                  <a16:creationId xmlns:a16="http://schemas.microsoft.com/office/drawing/2014/main" id="{E2E12797-4C77-49FE-8534-79D2FFC30D6D}"/>
                </a:ext>
              </a:extLst>
            </p:cNvPr>
            <p:cNvGrpSpPr>
              <a:grpSpLocks noChangeAspect="1"/>
            </p:cNvGrpSpPr>
            <p:nvPr/>
          </p:nvGrpSpPr>
          <p:grpSpPr>
            <a:xfrm>
              <a:off x="2148051" y="2137173"/>
              <a:ext cx="1291827" cy="1291827"/>
              <a:chOff x="1382807" y="174388"/>
              <a:chExt cx="3025589" cy="3025588"/>
            </a:xfrm>
          </p:grpSpPr>
          <p:sp>
            <p:nvSpPr>
              <p:cNvPr id="13" name="Rectangle 12">
                <a:extLst>
                  <a:ext uri="{FF2B5EF4-FFF2-40B4-BE49-F238E27FC236}">
                    <a16:creationId xmlns:a16="http://schemas.microsoft.com/office/drawing/2014/main" id="{CE659507-1EA4-4E4F-9B63-9761C17B456F}"/>
                  </a:ext>
                </a:extLst>
              </p:cNvPr>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8">
                <a:extLst>
                  <a:ext uri="{FF2B5EF4-FFF2-40B4-BE49-F238E27FC236}">
                    <a16:creationId xmlns:a16="http://schemas.microsoft.com/office/drawing/2014/main" id="{BC745D99-6CDB-474C-8837-55CBB065D80F}"/>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33">
                <a:extLst>
                  <a:ext uri="{FF2B5EF4-FFF2-40B4-BE49-F238E27FC236}">
                    <a16:creationId xmlns:a16="http://schemas.microsoft.com/office/drawing/2014/main" id="{6CA8EAFD-1EFF-458B-9379-A9FEE4DDB942}"/>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25">
              <a:extLst>
                <a:ext uri="{FF2B5EF4-FFF2-40B4-BE49-F238E27FC236}">
                  <a16:creationId xmlns:a16="http://schemas.microsoft.com/office/drawing/2014/main" id="{B7CB68B1-8446-4ABA-973B-08ED7273AF3C}"/>
                </a:ext>
              </a:extLst>
            </p:cNvPr>
            <p:cNvGrpSpPr>
              <a:grpSpLocks noChangeAspect="1"/>
            </p:cNvGrpSpPr>
            <p:nvPr/>
          </p:nvGrpSpPr>
          <p:grpSpPr>
            <a:xfrm>
              <a:off x="6408025" y="2137172"/>
              <a:ext cx="1291827" cy="1291827"/>
              <a:chOff x="1382807" y="174388"/>
              <a:chExt cx="3025589" cy="3025588"/>
            </a:xfrm>
          </p:grpSpPr>
          <p:sp>
            <p:nvSpPr>
              <p:cNvPr id="10" name="Rectangle 9">
                <a:extLst>
                  <a:ext uri="{FF2B5EF4-FFF2-40B4-BE49-F238E27FC236}">
                    <a16:creationId xmlns:a16="http://schemas.microsoft.com/office/drawing/2014/main" id="{B56D2E6A-ABE4-4C4A-9A7B-57950C1005EE}"/>
                  </a:ext>
                </a:extLst>
              </p:cNvPr>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29">
                <a:extLst>
                  <a:ext uri="{FF2B5EF4-FFF2-40B4-BE49-F238E27FC236}">
                    <a16:creationId xmlns:a16="http://schemas.microsoft.com/office/drawing/2014/main" id="{3EEAB7D3-B991-4475-BF8C-0DC26109ACFC}"/>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6514FF13-BC2E-44BB-8B6F-6EB4054450EC}"/>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Freeform: Shape 26">
              <a:extLst>
                <a:ext uri="{FF2B5EF4-FFF2-40B4-BE49-F238E27FC236}">
                  <a16:creationId xmlns:a16="http://schemas.microsoft.com/office/drawing/2014/main" id="{7CDA4CE6-1764-4CC1-82F3-05881C2AD9AB}"/>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27">
              <a:extLst>
                <a:ext uri="{FF2B5EF4-FFF2-40B4-BE49-F238E27FC236}">
                  <a16:creationId xmlns:a16="http://schemas.microsoft.com/office/drawing/2014/main" id="{B7FDD769-8C4F-46F6-A32C-6F7A5164A2B7}"/>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Espace réservé du numéro de diapositive 1">
            <a:extLst>
              <a:ext uri="{FF2B5EF4-FFF2-40B4-BE49-F238E27FC236}">
                <a16:creationId xmlns:a16="http://schemas.microsoft.com/office/drawing/2014/main" id="{C2F32686-85B0-4DF9-8C70-683602F4486F}"/>
              </a:ext>
            </a:extLst>
          </p:cNvPr>
          <p:cNvSpPr>
            <a:spLocks noGrp="1"/>
          </p:cNvSpPr>
          <p:nvPr>
            <p:ph type="sldNum" sz="quarter" idx="12"/>
          </p:nvPr>
        </p:nvSpPr>
        <p:spPr/>
        <p:txBody>
          <a:bodyPr/>
          <a:lstStyle/>
          <a:p>
            <a:fld id="{EAE346B8-B207-44B2-9593-768E5DB0BF9F}" type="slidenum">
              <a:rPr lang="fr-FR" smtClean="0"/>
              <a:pPr/>
              <a:t>63</a:t>
            </a:fld>
            <a:endParaRPr lang="fr-FR" dirty="0"/>
          </a:p>
        </p:txBody>
      </p:sp>
      <p:sp>
        <p:nvSpPr>
          <p:cNvPr id="3" name="Rectangle 2">
            <a:extLst>
              <a:ext uri="{FF2B5EF4-FFF2-40B4-BE49-F238E27FC236}">
                <a16:creationId xmlns:a16="http://schemas.microsoft.com/office/drawing/2014/main" id="{A5959F1A-071E-4329-979B-C67AE8E4BC0C}"/>
              </a:ext>
            </a:extLst>
          </p:cNvPr>
          <p:cNvSpPr/>
          <p:nvPr/>
        </p:nvSpPr>
        <p:spPr>
          <a:xfrm>
            <a:off x="3733490" y="3693798"/>
            <a:ext cx="4600800" cy="558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Lydia.ouldouali@gmail.com</a:t>
            </a:r>
          </a:p>
        </p:txBody>
      </p:sp>
      <p:pic>
        <p:nvPicPr>
          <p:cNvPr id="17" name="Image 16">
            <a:extLst>
              <a:ext uri="{FF2B5EF4-FFF2-40B4-BE49-F238E27FC236}">
                <a16:creationId xmlns:a16="http://schemas.microsoft.com/office/drawing/2014/main" id="{21E45B33-11B1-4257-BAC9-005F402D7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18" name="Image 17">
            <a:extLst>
              <a:ext uri="{FF2B5EF4-FFF2-40B4-BE49-F238E27FC236}">
                <a16:creationId xmlns:a16="http://schemas.microsoft.com/office/drawing/2014/main" id="{5E54B46A-56E5-4FAA-AB39-84E71DA72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9" name="Image 18">
            <a:extLst>
              <a:ext uri="{FF2B5EF4-FFF2-40B4-BE49-F238E27FC236}">
                <a16:creationId xmlns:a16="http://schemas.microsoft.com/office/drawing/2014/main" id="{5B78B41B-E7B2-41A7-9995-2E0787B2B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Tree>
    <p:extLst>
      <p:ext uri="{BB962C8B-B14F-4D97-AF65-F5344CB8AC3E}">
        <p14:creationId xmlns:p14="http://schemas.microsoft.com/office/powerpoint/2010/main" val="112803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3058" y="4627279"/>
            <a:ext cx="920141" cy="920141"/>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684025" y="4848596"/>
            <a:ext cx="3422128" cy="1754887"/>
            <a:chOff x="10214689" y="4215747"/>
            <a:chExt cx="2824819" cy="1020935"/>
          </a:xfrm>
        </p:grpSpPr>
        <p:sp>
          <p:nvSpPr>
            <p:cNvPr id="31" name="Rectangle 30">
              <a:extLst>
                <a:ext uri="{FF2B5EF4-FFF2-40B4-BE49-F238E27FC236}">
                  <a16:creationId xmlns:a16="http://schemas.microsoft.com/office/drawing/2014/main" id="{B5E57E7F-AFB9-4468-AAA5-B3363A743A72}"/>
                </a:ext>
              </a:extLst>
            </p:cNvPr>
            <p:cNvSpPr/>
            <p:nvPr/>
          </p:nvSpPr>
          <p:spPr>
            <a:xfrm>
              <a:off x="10214819" y="4215747"/>
              <a:ext cx="234337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sz="2000"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214689" y="4320520"/>
              <a:ext cx="2824819" cy="882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42A11B2-1257-4301-837A-91CC8D7A7938}"/>
              </a:ext>
            </a:extLst>
          </p:cNvPr>
          <p:cNvSpPr>
            <a:spLocks noGrp="1"/>
          </p:cNvSpPr>
          <p:nvPr>
            <p:ph type="sldNum" sz="quarter" idx="12"/>
          </p:nvPr>
        </p:nvSpPr>
        <p:spPr/>
        <p:txBody>
          <a:bodyPr/>
          <a:lstStyle/>
          <a:p>
            <a:fld id="{830C4335-9913-4F80-B9D7-EA4FD23BFB5C}" type="slidenum">
              <a:rPr lang="fr-FR" smtClean="0"/>
              <a:pPr/>
              <a:t>7</a:t>
            </a:fld>
            <a:endParaRPr lang="fr-FR" dirty="0"/>
          </a:p>
        </p:txBody>
      </p: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348761" y="4749586"/>
            <a:ext cx="7233522" cy="20005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596924" y="4737549"/>
            <a:ext cx="6842385" cy="2060564"/>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800100" lvl="1" indent="-342900">
              <a:buClr>
                <a:schemeClr val="accent1"/>
              </a:buClr>
              <a:buFont typeface="Wingdings" panose="05000000000000000000" pitchFamily="2" charset="2"/>
              <a:buChar char="§"/>
            </a:pPr>
            <a:r>
              <a:rPr lang="en-US" sz="2000" dirty="0">
                <a:solidFill>
                  <a:schemeClr val="accent3">
                    <a:lumMod val="50000"/>
                  </a:schemeClr>
                </a:solidFill>
              </a:rPr>
              <a:t>Legitimate expression of power and dominance</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800100" lvl="1" indent="-342900">
              <a:lnSpc>
                <a:spcPct val="150000"/>
              </a:lnSpc>
              <a:buClr>
                <a:schemeClr val="accent1"/>
              </a:buClr>
              <a:buFont typeface="Wingdings" panose="05000000000000000000" pitchFamily="2" charset="2"/>
              <a:buChar char="§"/>
            </a:pPr>
            <a:r>
              <a:rPr lang="en-US" dirty="0" err="1">
                <a:solidFill>
                  <a:schemeClr val="accent3">
                    <a:lumMod val="50000"/>
                  </a:schemeClr>
                </a:solidFill>
              </a:rPr>
              <a:t>e.g</a:t>
            </a:r>
            <a:r>
              <a:rPr lang="en-US" dirty="0">
                <a:solidFill>
                  <a:schemeClr val="accent3">
                    <a:lumMod val="50000"/>
                  </a:schemeClr>
                </a:solidFill>
              </a:rPr>
              <a:t>:  college professor, judge, or corporate president  </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
        <p:nvSpPr>
          <p:cNvPr id="6" name="Espace réservé du numéro de diapositive 5">
            <a:extLst>
              <a:ext uri="{FF2B5EF4-FFF2-40B4-BE49-F238E27FC236}">
                <a16:creationId xmlns:a16="http://schemas.microsoft.com/office/drawing/2014/main" id="{CFC04182-FFF8-4D50-83B7-A95EC610A4A8}"/>
              </a:ext>
            </a:extLst>
          </p:cNvPr>
          <p:cNvSpPr>
            <a:spLocks noGrp="1"/>
          </p:cNvSpPr>
          <p:nvPr>
            <p:ph type="sldNum" sz="quarter" idx="12"/>
          </p:nvPr>
        </p:nvSpPr>
        <p:spPr/>
        <p:txBody>
          <a:bodyPr/>
          <a:lstStyle/>
          <a:p>
            <a:fld id="{830C4335-9913-4F80-B9D7-EA4FD23BFB5C}" type="slidenum">
              <a:rPr lang="fr-FR" smtClean="0"/>
              <a:pPr/>
              <a:t>8</a:t>
            </a:fld>
            <a:endParaRPr lang="fr-FR" dirty="0"/>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3441700" y="4685453"/>
            <a:ext cx="846989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845E007-309C-432D-A680-059D83D0C523}"/>
              </a:ext>
            </a:extLst>
          </p:cNvPr>
          <p:cNvSpPr txBox="1"/>
          <p:nvPr/>
        </p:nvSpPr>
        <p:spPr>
          <a:xfrm>
            <a:off x="3115861" y="4778304"/>
            <a:ext cx="8928919" cy="1754326"/>
          </a:xfrm>
          <a:prstGeom prst="rect">
            <a:avLst/>
          </a:prstGeom>
          <a:noFill/>
        </p:spPr>
        <p:txBody>
          <a:bodyPr wrap="none" rtlCol="0">
            <a:spAutoFit/>
          </a:bodyPr>
          <a:lstStyle/>
          <a:p>
            <a:pPr marL="800100" lvl="1" indent="-342900">
              <a:buClr>
                <a:schemeClr val="tx2">
                  <a:lumMod val="50000"/>
                </a:schemeClr>
              </a:buClr>
              <a:buFont typeface="Wingdings" panose="05000000000000000000" pitchFamily="2" charset="2"/>
              <a:buChar char="§"/>
            </a:pPr>
            <a:r>
              <a:rPr lang="en-US" sz="2000" dirty="0"/>
              <a:t>Ability to exert power </a:t>
            </a:r>
            <a:r>
              <a:rPr lang="en-US" sz="1600" i="1" dirty="0"/>
              <a:t>(Burgoon &amp; Dunbar 98)</a:t>
            </a:r>
          </a:p>
          <a:p>
            <a:pPr marL="800100" lvl="1" indent="-342900">
              <a:buClr>
                <a:schemeClr val="tx2">
                  <a:lumMod val="50000"/>
                </a:schemeClr>
              </a:buClr>
              <a:buFont typeface="Wingdings" panose="05000000000000000000" pitchFamily="2" charset="2"/>
              <a:buChar char="§"/>
            </a:pPr>
            <a:endParaRPr lang="en-US" sz="1600" b="1" i="1" dirty="0"/>
          </a:p>
          <a:p>
            <a:pPr marL="800100" lvl="1" indent="-342900">
              <a:buClr>
                <a:schemeClr val="tx2">
                  <a:lumMod val="50000"/>
                </a:schemeClr>
              </a:buClr>
              <a:buFont typeface="Wingdings" panose="05000000000000000000" pitchFamily="2" charset="2"/>
              <a:buChar char="§"/>
            </a:pPr>
            <a:r>
              <a:rPr lang="en-US" sz="2000" b="1" i="1" dirty="0"/>
              <a:t>Power:</a:t>
            </a:r>
            <a:r>
              <a:rPr lang="en-US" sz="2000" b="1" i="1" dirty="0">
                <a:solidFill>
                  <a:schemeClr val="accent3"/>
                </a:solidFill>
              </a:rPr>
              <a:t> </a:t>
            </a:r>
            <a:r>
              <a:rPr lang="en-US" sz="2000" i="1" dirty="0"/>
              <a:t>Ability to influence the behavior of another person </a:t>
            </a:r>
            <a:r>
              <a:rPr lang="en-US" i="1" dirty="0"/>
              <a:t>(Burgoon et al 98)</a:t>
            </a:r>
          </a:p>
          <a:p>
            <a:pPr lvl="1"/>
            <a:endParaRPr lang="en-US" sz="1600" i="1" dirty="0"/>
          </a:p>
          <a:p>
            <a:pPr lvl="1"/>
            <a:r>
              <a:rPr lang="en-US" sz="2000" dirty="0"/>
              <a:t>Control attempts by one individual </a:t>
            </a:r>
            <a:r>
              <a:rPr lang="en-US" sz="2000" i="1" u="sng" dirty="0"/>
              <a:t>are accepted </a:t>
            </a:r>
            <a:r>
              <a:rPr lang="en-US" sz="2000" dirty="0"/>
              <a:t>by the interactional partner </a:t>
            </a:r>
          </a:p>
          <a:p>
            <a:pPr lvl="1"/>
            <a:r>
              <a:rPr lang="en-US" sz="1600" i="1" dirty="0">
                <a:solidFill>
                  <a:prstClr val="black"/>
                </a:solidFill>
              </a:rPr>
              <a:t>(Burgoon &amp; Dunbar 98)</a:t>
            </a:r>
          </a:p>
        </p:txBody>
      </p:sp>
      <p:sp>
        <p:nvSpPr>
          <p:cNvPr id="9" name="Espace réservé du numéro de diapositive 8">
            <a:extLst>
              <a:ext uri="{FF2B5EF4-FFF2-40B4-BE49-F238E27FC236}">
                <a16:creationId xmlns:a16="http://schemas.microsoft.com/office/drawing/2014/main" id="{261862EC-C06E-40F6-89EC-C468F6EBBCD6}"/>
              </a:ext>
            </a:extLst>
          </p:cNvPr>
          <p:cNvSpPr>
            <a:spLocks noGrp="1"/>
          </p:cNvSpPr>
          <p:nvPr>
            <p:ph type="sldNum" sz="quarter" idx="12"/>
          </p:nvPr>
        </p:nvSpPr>
        <p:spPr/>
        <p:txBody>
          <a:bodyPr/>
          <a:lstStyle/>
          <a:p>
            <a:fld id="{830C4335-9913-4F80-B9D7-EA4FD23BFB5C}" type="slidenum">
              <a:rPr lang="fr-FR" smtClean="0"/>
              <a:pPr/>
              <a:t>9</a:t>
            </a:fld>
            <a:endParaRPr lang="fr-FR" dirty="0"/>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3357</Words>
  <Application>Microsoft Office PowerPoint</Application>
  <PresentationFormat>Grand écran</PresentationFormat>
  <Paragraphs>963</Paragraphs>
  <Slides>63</Slides>
  <Notes>34</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63</vt:i4>
      </vt:variant>
    </vt:vector>
  </HeadingPairs>
  <TitlesOfParts>
    <vt:vector size="73" baseType="lpstr">
      <vt:lpstr>Arabic Typesetting</vt:lpstr>
      <vt:lpstr>Arial</vt:lpstr>
      <vt:lpstr>Bradley Hand ITC</vt:lpstr>
      <vt:lpstr>Calibri</vt:lpstr>
      <vt:lpstr>Calibri Light</vt:lpstr>
      <vt:lpstr>Cambria Math</vt:lpstr>
      <vt:lpstr>Open</vt:lpstr>
      <vt:lpstr>Open Sans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acceptability (concession)</vt:lpstr>
      <vt:lpstr>Mental model: utterance choice (lead of dialogue)</vt:lpstr>
      <vt:lpstr>Mental model: utterance choice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OVERVIEW OF THE MODEL OF NEGOTIATION</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RESULTS: COMPLEMENTARITY VS SIMILARITY IN NEGOTIATION</vt:lpstr>
      <vt:lpstr>RESULTS : COMPLEMENTARITY VS SIMILARITY IN NEGOTIATION</vt:lpstr>
      <vt:lpstr>RESULTS : COMPLEMENTARITY VS SIMILARITY IN NEGOTIATION</vt:lpstr>
      <vt:lpstr>RESULTS : COMPLEMENTARITY VS SIMILARITY IN NEGOTIATION</vt:lpstr>
      <vt:lpstr>RESULTS: COMPLEMENTARITY VS SIMILARITY IN NEGOTIATION</vt:lpstr>
      <vt:lpstr>RESULTS : COMPLEMENTARITY VS SIMILARITY IN NEGOTIATION</vt:lpstr>
      <vt:lpstr>RESULTS : COMPLEMENTARITY VS SIMILARITY IN NEGOTIATION</vt:lpstr>
      <vt:lpstr>RESULTS: COMPLEMENTARITY VS SIMILARITY IN NEGOTIATION</vt:lpstr>
      <vt:lpstr>RESULTS: COMPLEMENTARITY VS SIMILARITY IN NEGOTIATION</vt:lpstr>
      <vt:lpstr>RESULTS: COMPLEMENTARITY VS SIMILARITY IN NEGOTIATION</vt:lpstr>
      <vt:lpstr>Conclusion: MODEL OF NEGOTIATION based on dominance</vt:lpstr>
      <vt:lpstr>perspective: what’s next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222</cp:revision>
  <dcterms:created xsi:type="dcterms:W3CDTF">2018-09-25T09:57:42Z</dcterms:created>
  <dcterms:modified xsi:type="dcterms:W3CDTF">2018-10-21T21:32:48Z</dcterms:modified>
</cp:coreProperties>
</file>